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98" r:id="rId1"/>
  </p:sldMasterIdLst>
  <p:notesMasterIdLst>
    <p:notesMasterId r:id="rId24"/>
  </p:notesMasterIdLst>
  <p:sldIdLst>
    <p:sldId id="256" r:id="rId2"/>
    <p:sldId id="320" r:id="rId3"/>
    <p:sldId id="312" r:id="rId4"/>
    <p:sldId id="313" r:id="rId5"/>
    <p:sldId id="314" r:id="rId6"/>
    <p:sldId id="335" r:id="rId7"/>
    <p:sldId id="326" r:id="rId8"/>
    <p:sldId id="334" r:id="rId9"/>
    <p:sldId id="328" r:id="rId10"/>
    <p:sldId id="315" r:id="rId11"/>
    <p:sldId id="325" r:id="rId12"/>
    <p:sldId id="316" r:id="rId13"/>
    <p:sldId id="327" r:id="rId14"/>
    <p:sldId id="323" r:id="rId15"/>
    <p:sldId id="322" r:id="rId16"/>
    <p:sldId id="333" r:id="rId17"/>
    <p:sldId id="317" r:id="rId18"/>
    <p:sldId id="319" r:id="rId19"/>
    <p:sldId id="332" r:id="rId20"/>
    <p:sldId id="318" r:id="rId21"/>
    <p:sldId id="311" r:id="rId22"/>
    <p:sldId id="331" r:id="rId2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5"/>
      <p:italic r:id="rId26"/>
    </p:embeddedFont>
    <p:embeddedFont>
      <p:font typeface="Avenir Next LT Pro" panose="020B0504020202020204" pitchFamily="34" charset="77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953455-3BED-445D-8717-6E8FE8D21CCE}">
  <a:tblStyle styleId="{84953455-3BED-445D-8717-6E8FE8D21C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97F4984-3F2E-434E-B207-32B8C40D1B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/>
    <p:restoredTop sz="59098"/>
  </p:normalViewPr>
  <p:slideViewPr>
    <p:cSldViewPr snapToGrid="0">
      <p:cViewPr varScale="1">
        <p:scale>
          <a:sx n="85" d="100"/>
          <a:sy n="85" d="100"/>
        </p:scale>
        <p:origin x="1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g"/><Relationship Id="rId4" Type="http://schemas.openxmlformats.org/officeDocument/2006/relationships/image" Target="../media/image2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E41D4-9AE2-9540-8BA5-94A2A8D2A17A}" type="doc">
      <dgm:prSet loTypeId="urn:microsoft.com/office/officeart/2008/layout/CircularPictureCallou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0B3A6A2-CC99-7849-A8C2-0B7E0A01178F}">
      <dgm:prSet/>
      <dgm:spPr/>
      <dgm:t>
        <a:bodyPr/>
        <a:lstStyle/>
        <a:p>
          <a:endParaRPr lang="en-GB"/>
        </a:p>
      </dgm:t>
    </dgm:pt>
    <dgm:pt modelId="{66E3D269-57E6-C743-B602-F35B1E1EACD8}" type="parTrans" cxnId="{3D8C57E4-9052-C34A-AFC2-0887C2E6AB99}">
      <dgm:prSet/>
      <dgm:spPr/>
      <dgm:t>
        <a:bodyPr/>
        <a:lstStyle/>
        <a:p>
          <a:endParaRPr lang="en-GB"/>
        </a:p>
      </dgm:t>
    </dgm:pt>
    <dgm:pt modelId="{EA5A2C9E-DCC6-6C4B-B118-7CA68D9F7510}" type="sibTrans" cxnId="{3D8C57E4-9052-C34A-AFC2-0887C2E6AB9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952739B6-78AC-B449-9948-FF49BC424973}">
      <dgm:prSet phldrT="[Text]" phldr="1"/>
      <dgm:spPr/>
      <dgm:t>
        <a:bodyPr/>
        <a:lstStyle/>
        <a:p>
          <a:endParaRPr lang="en-GB"/>
        </a:p>
      </dgm:t>
    </dgm:pt>
    <dgm:pt modelId="{D5FE6CBA-092A-1346-8023-4E5552E10253}" type="parTrans" cxnId="{2C61C8AF-B638-C54A-87A8-C6D0D50BA219}">
      <dgm:prSet/>
      <dgm:spPr/>
      <dgm:t>
        <a:bodyPr/>
        <a:lstStyle/>
        <a:p>
          <a:endParaRPr lang="en-GB"/>
        </a:p>
      </dgm:t>
    </dgm:pt>
    <dgm:pt modelId="{492035AD-8B25-CC43-80B3-8B205AD4DD8A}" type="sibTrans" cxnId="{2C61C8AF-B638-C54A-87A8-C6D0D50BA21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GB"/>
        </a:p>
      </dgm:t>
    </dgm:pt>
    <dgm:pt modelId="{47C253D1-F0AA-754E-9EA4-CF4FAB52C547}">
      <dgm:prSet phldrT="[Text]" phldr="1"/>
      <dgm:spPr/>
      <dgm:t>
        <a:bodyPr/>
        <a:lstStyle/>
        <a:p>
          <a:endParaRPr lang="en-GB"/>
        </a:p>
      </dgm:t>
    </dgm:pt>
    <dgm:pt modelId="{F0514237-099F-F247-831D-D0AAB84CE5DB}" type="parTrans" cxnId="{17E73356-4EDD-8941-BFCE-1F8859400D39}">
      <dgm:prSet/>
      <dgm:spPr/>
      <dgm:t>
        <a:bodyPr/>
        <a:lstStyle/>
        <a:p>
          <a:endParaRPr lang="en-GB"/>
        </a:p>
      </dgm:t>
    </dgm:pt>
    <dgm:pt modelId="{70113D5E-99CE-6A40-9888-95C3ABE40B81}" type="sibTrans" cxnId="{17E73356-4EDD-8941-BFCE-1F8859400D39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  <dgm:t>
        <a:bodyPr/>
        <a:lstStyle/>
        <a:p>
          <a:endParaRPr lang="en-GB"/>
        </a:p>
      </dgm:t>
    </dgm:pt>
    <dgm:pt modelId="{18865A22-E4E9-1845-BF5E-E9EADBEC6F41}">
      <dgm:prSet phldrT="[Text]" phldr="1"/>
      <dgm:spPr/>
      <dgm:t>
        <a:bodyPr/>
        <a:lstStyle/>
        <a:p>
          <a:endParaRPr lang="en-GB"/>
        </a:p>
      </dgm:t>
    </dgm:pt>
    <dgm:pt modelId="{619C4384-35C3-F045-8E08-0EC6F7F99F2D}" type="parTrans" cxnId="{2DBFFBC4-B9B6-4240-B768-7992D429EF86}">
      <dgm:prSet/>
      <dgm:spPr/>
      <dgm:t>
        <a:bodyPr/>
        <a:lstStyle/>
        <a:p>
          <a:endParaRPr lang="en-GB"/>
        </a:p>
      </dgm:t>
    </dgm:pt>
    <dgm:pt modelId="{B2AAE30F-3AFA-B04B-8AB1-E65ACF8226EB}" type="sibTrans" cxnId="{2DBFFBC4-B9B6-4240-B768-7992D429EF8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EA8B111-1EF9-044D-9A7D-D9D615A33009}" type="pres">
      <dgm:prSet presAssocID="{D52E41D4-9AE2-9540-8BA5-94A2A8D2A17A}" presName="Name0" presStyleCnt="0">
        <dgm:presLayoutVars>
          <dgm:chMax val="7"/>
          <dgm:chPref val="7"/>
          <dgm:dir/>
        </dgm:presLayoutVars>
      </dgm:prSet>
      <dgm:spPr/>
    </dgm:pt>
    <dgm:pt modelId="{676DA6D5-48EF-9140-B55E-060C9973BC5D}" type="pres">
      <dgm:prSet presAssocID="{D52E41D4-9AE2-9540-8BA5-94A2A8D2A17A}" presName="Name1" presStyleCnt="0"/>
      <dgm:spPr/>
    </dgm:pt>
    <dgm:pt modelId="{81637579-8E00-AB44-A858-12DF8887B816}" type="pres">
      <dgm:prSet presAssocID="{EA5A2C9E-DCC6-6C4B-B118-7CA68D9F7510}" presName="picture_1" presStyleCnt="0"/>
      <dgm:spPr/>
    </dgm:pt>
    <dgm:pt modelId="{3F7BEDB4-5CAA-C148-BF77-6854A287CFE6}" type="pres">
      <dgm:prSet presAssocID="{EA5A2C9E-DCC6-6C4B-B118-7CA68D9F7510}" presName="pictureRepeatNode" presStyleLbl="alignImgPlace1" presStyleIdx="0" presStyleCnt="4" custLinFactNeighborX="-21292" custLinFactNeighborY="0"/>
      <dgm:spPr/>
    </dgm:pt>
    <dgm:pt modelId="{3FD21C5B-AA6B-DA4F-88AE-9B53FE16C6C7}" type="pres">
      <dgm:prSet presAssocID="{40B3A6A2-CC99-7849-A8C2-0B7E0A01178F}" presName="text_1" presStyleLbl="node1" presStyleIdx="0" presStyleCnt="0">
        <dgm:presLayoutVars>
          <dgm:bulletEnabled val="1"/>
        </dgm:presLayoutVars>
      </dgm:prSet>
      <dgm:spPr/>
    </dgm:pt>
    <dgm:pt modelId="{27FFB1F2-7579-BA45-9B99-00284257A89E}" type="pres">
      <dgm:prSet presAssocID="{492035AD-8B25-CC43-80B3-8B205AD4DD8A}" presName="picture_2" presStyleCnt="0"/>
      <dgm:spPr/>
    </dgm:pt>
    <dgm:pt modelId="{DF13D9B4-49E6-D541-B5BC-61541610F7AE}" type="pres">
      <dgm:prSet presAssocID="{492035AD-8B25-CC43-80B3-8B205AD4DD8A}" presName="pictureRepeatNode" presStyleLbl="alignImgPlace1" presStyleIdx="1" presStyleCnt="4"/>
      <dgm:spPr/>
    </dgm:pt>
    <dgm:pt modelId="{BFE8E3E3-60DD-D84C-B645-72E1C52C8685}" type="pres">
      <dgm:prSet presAssocID="{952739B6-78AC-B449-9948-FF49BC424973}" presName="line_2" presStyleLbl="parChTrans1D1" presStyleIdx="0" presStyleCnt="3"/>
      <dgm:spPr/>
    </dgm:pt>
    <dgm:pt modelId="{89BB033C-DB03-254B-AF0D-2257D2FB6336}" type="pres">
      <dgm:prSet presAssocID="{952739B6-78AC-B449-9948-FF49BC424973}" presName="textparent_2" presStyleLbl="node1" presStyleIdx="0" presStyleCnt="0"/>
      <dgm:spPr/>
    </dgm:pt>
    <dgm:pt modelId="{671EB8D0-9625-1145-AA4F-74F7AD2DD836}" type="pres">
      <dgm:prSet presAssocID="{952739B6-78AC-B449-9948-FF49BC424973}" presName="text_2" presStyleLbl="revTx" presStyleIdx="0" presStyleCnt="3">
        <dgm:presLayoutVars>
          <dgm:bulletEnabled val="1"/>
        </dgm:presLayoutVars>
      </dgm:prSet>
      <dgm:spPr/>
    </dgm:pt>
    <dgm:pt modelId="{A8300FE8-0DBF-EC44-A989-8242EF66E14C}" type="pres">
      <dgm:prSet presAssocID="{70113D5E-99CE-6A40-9888-95C3ABE40B81}" presName="picture_3" presStyleCnt="0"/>
      <dgm:spPr/>
    </dgm:pt>
    <dgm:pt modelId="{9468A39D-A88A-784E-90AB-0CA3C3FC7F06}" type="pres">
      <dgm:prSet presAssocID="{70113D5E-99CE-6A40-9888-95C3ABE40B81}" presName="pictureRepeatNode" presStyleLbl="alignImgPlace1" presStyleIdx="2" presStyleCnt="4"/>
      <dgm:spPr/>
    </dgm:pt>
    <dgm:pt modelId="{A59F0A71-42F0-5540-8D88-409DC673A909}" type="pres">
      <dgm:prSet presAssocID="{47C253D1-F0AA-754E-9EA4-CF4FAB52C547}" presName="line_3" presStyleLbl="parChTrans1D1" presStyleIdx="1" presStyleCnt="3"/>
      <dgm:spPr/>
    </dgm:pt>
    <dgm:pt modelId="{E9BB3826-2617-254D-B198-0834D6552FA5}" type="pres">
      <dgm:prSet presAssocID="{47C253D1-F0AA-754E-9EA4-CF4FAB52C547}" presName="textparent_3" presStyleLbl="node1" presStyleIdx="0" presStyleCnt="0"/>
      <dgm:spPr/>
    </dgm:pt>
    <dgm:pt modelId="{1A1A5072-AA0B-BF48-B156-26012F2C7A68}" type="pres">
      <dgm:prSet presAssocID="{47C253D1-F0AA-754E-9EA4-CF4FAB52C547}" presName="text_3" presStyleLbl="revTx" presStyleIdx="1" presStyleCnt="3">
        <dgm:presLayoutVars>
          <dgm:bulletEnabled val="1"/>
        </dgm:presLayoutVars>
      </dgm:prSet>
      <dgm:spPr/>
    </dgm:pt>
    <dgm:pt modelId="{B58F5BEA-4E88-4A4C-9915-8EBB89CC9798}" type="pres">
      <dgm:prSet presAssocID="{B2AAE30F-3AFA-B04B-8AB1-E65ACF8226EB}" presName="picture_4" presStyleCnt="0"/>
      <dgm:spPr/>
    </dgm:pt>
    <dgm:pt modelId="{B4979369-8E3E-6844-9923-03680E8B53C6}" type="pres">
      <dgm:prSet presAssocID="{B2AAE30F-3AFA-B04B-8AB1-E65ACF8226EB}" presName="pictureRepeatNode" presStyleLbl="alignImgPlace1" presStyleIdx="3" presStyleCnt="4"/>
      <dgm:spPr/>
    </dgm:pt>
    <dgm:pt modelId="{AB553E9E-FFB5-1E43-B77F-CCC4ED460BF7}" type="pres">
      <dgm:prSet presAssocID="{18865A22-E4E9-1845-BF5E-E9EADBEC6F41}" presName="line_4" presStyleLbl="parChTrans1D1" presStyleIdx="2" presStyleCnt="3"/>
      <dgm:spPr/>
    </dgm:pt>
    <dgm:pt modelId="{3C7095A8-CEFA-5341-9ADC-C3C30C3FA124}" type="pres">
      <dgm:prSet presAssocID="{18865A22-E4E9-1845-BF5E-E9EADBEC6F41}" presName="textparent_4" presStyleLbl="node1" presStyleIdx="0" presStyleCnt="0"/>
      <dgm:spPr/>
    </dgm:pt>
    <dgm:pt modelId="{98621B94-4A6C-DF49-B19F-2A6E3C5769CA}" type="pres">
      <dgm:prSet presAssocID="{18865A22-E4E9-1845-BF5E-E9EADBEC6F41}" presName="text_4" presStyleLbl="revTx" presStyleIdx="2" presStyleCnt="3">
        <dgm:presLayoutVars>
          <dgm:bulletEnabled val="1"/>
        </dgm:presLayoutVars>
      </dgm:prSet>
      <dgm:spPr/>
    </dgm:pt>
  </dgm:ptLst>
  <dgm:cxnLst>
    <dgm:cxn modelId="{BA9A8903-5BF1-3549-9D4D-86E274381917}" type="presOf" srcId="{40B3A6A2-CC99-7849-A8C2-0B7E0A01178F}" destId="{3FD21C5B-AA6B-DA4F-88AE-9B53FE16C6C7}" srcOrd="0" destOrd="0" presId="urn:microsoft.com/office/officeart/2008/layout/CircularPictureCallout"/>
    <dgm:cxn modelId="{9BE94E24-AC07-E340-9B70-77FE9689DF19}" type="presOf" srcId="{492035AD-8B25-CC43-80B3-8B205AD4DD8A}" destId="{DF13D9B4-49E6-D541-B5BC-61541610F7AE}" srcOrd="0" destOrd="0" presId="urn:microsoft.com/office/officeart/2008/layout/CircularPictureCallout"/>
    <dgm:cxn modelId="{F9FD4030-1584-0344-8F27-65E0A6D45994}" type="presOf" srcId="{B2AAE30F-3AFA-B04B-8AB1-E65ACF8226EB}" destId="{B4979369-8E3E-6844-9923-03680E8B53C6}" srcOrd="0" destOrd="0" presId="urn:microsoft.com/office/officeart/2008/layout/CircularPictureCallout"/>
    <dgm:cxn modelId="{30FB6939-8626-D147-959A-DA2605B97FE5}" type="presOf" srcId="{D52E41D4-9AE2-9540-8BA5-94A2A8D2A17A}" destId="{0EA8B111-1EF9-044D-9A7D-D9D615A33009}" srcOrd="0" destOrd="0" presId="urn:microsoft.com/office/officeart/2008/layout/CircularPictureCallout"/>
    <dgm:cxn modelId="{50D27443-AB44-B24C-B852-1B2B98A0BBDB}" type="presOf" srcId="{18865A22-E4E9-1845-BF5E-E9EADBEC6F41}" destId="{98621B94-4A6C-DF49-B19F-2A6E3C5769CA}" srcOrd="0" destOrd="0" presId="urn:microsoft.com/office/officeart/2008/layout/CircularPictureCallout"/>
    <dgm:cxn modelId="{17E73356-4EDD-8941-BFCE-1F8859400D39}" srcId="{D52E41D4-9AE2-9540-8BA5-94A2A8D2A17A}" destId="{47C253D1-F0AA-754E-9EA4-CF4FAB52C547}" srcOrd="2" destOrd="0" parTransId="{F0514237-099F-F247-831D-D0AAB84CE5DB}" sibTransId="{70113D5E-99CE-6A40-9888-95C3ABE40B81}"/>
    <dgm:cxn modelId="{E742D68F-B357-114E-B270-9676FFD67F96}" type="presOf" srcId="{EA5A2C9E-DCC6-6C4B-B118-7CA68D9F7510}" destId="{3F7BEDB4-5CAA-C148-BF77-6854A287CFE6}" srcOrd="0" destOrd="0" presId="urn:microsoft.com/office/officeart/2008/layout/CircularPictureCallout"/>
    <dgm:cxn modelId="{2C61C8AF-B638-C54A-87A8-C6D0D50BA219}" srcId="{D52E41D4-9AE2-9540-8BA5-94A2A8D2A17A}" destId="{952739B6-78AC-B449-9948-FF49BC424973}" srcOrd="1" destOrd="0" parTransId="{D5FE6CBA-092A-1346-8023-4E5552E10253}" sibTransId="{492035AD-8B25-CC43-80B3-8B205AD4DD8A}"/>
    <dgm:cxn modelId="{48829FBA-F52F-F046-895D-9F811936D945}" type="presOf" srcId="{952739B6-78AC-B449-9948-FF49BC424973}" destId="{671EB8D0-9625-1145-AA4F-74F7AD2DD836}" srcOrd="0" destOrd="0" presId="urn:microsoft.com/office/officeart/2008/layout/CircularPictureCallout"/>
    <dgm:cxn modelId="{2DBFFBC4-B9B6-4240-B768-7992D429EF86}" srcId="{D52E41D4-9AE2-9540-8BA5-94A2A8D2A17A}" destId="{18865A22-E4E9-1845-BF5E-E9EADBEC6F41}" srcOrd="3" destOrd="0" parTransId="{619C4384-35C3-F045-8E08-0EC6F7F99F2D}" sibTransId="{B2AAE30F-3AFA-B04B-8AB1-E65ACF8226EB}"/>
    <dgm:cxn modelId="{83E08DCD-BDB3-CF4C-B3E0-52EB22598EC1}" type="presOf" srcId="{70113D5E-99CE-6A40-9888-95C3ABE40B81}" destId="{9468A39D-A88A-784E-90AB-0CA3C3FC7F06}" srcOrd="0" destOrd="0" presId="urn:microsoft.com/office/officeart/2008/layout/CircularPictureCallout"/>
    <dgm:cxn modelId="{52ABDBDC-2408-0644-B34C-DF9EF757EF0F}" type="presOf" srcId="{47C253D1-F0AA-754E-9EA4-CF4FAB52C547}" destId="{1A1A5072-AA0B-BF48-B156-26012F2C7A68}" srcOrd="0" destOrd="0" presId="urn:microsoft.com/office/officeart/2008/layout/CircularPictureCallout"/>
    <dgm:cxn modelId="{3D8C57E4-9052-C34A-AFC2-0887C2E6AB99}" srcId="{D52E41D4-9AE2-9540-8BA5-94A2A8D2A17A}" destId="{40B3A6A2-CC99-7849-A8C2-0B7E0A01178F}" srcOrd="0" destOrd="0" parTransId="{66E3D269-57E6-C743-B602-F35B1E1EACD8}" sibTransId="{EA5A2C9E-DCC6-6C4B-B118-7CA68D9F7510}"/>
    <dgm:cxn modelId="{A03D0E67-2C0F-6045-80A2-F076B2E50783}" type="presParOf" srcId="{0EA8B111-1EF9-044D-9A7D-D9D615A33009}" destId="{676DA6D5-48EF-9140-B55E-060C9973BC5D}" srcOrd="0" destOrd="0" presId="urn:microsoft.com/office/officeart/2008/layout/CircularPictureCallout"/>
    <dgm:cxn modelId="{26AFFD27-3CBC-EE41-B01E-F38682F629F2}" type="presParOf" srcId="{676DA6D5-48EF-9140-B55E-060C9973BC5D}" destId="{81637579-8E00-AB44-A858-12DF8887B816}" srcOrd="0" destOrd="0" presId="urn:microsoft.com/office/officeart/2008/layout/CircularPictureCallout"/>
    <dgm:cxn modelId="{44FDB0C9-6666-E547-9F58-1574E064DF4E}" type="presParOf" srcId="{81637579-8E00-AB44-A858-12DF8887B816}" destId="{3F7BEDB4-5CAA-C148-BF77-6854A287CFE6}" srcOrd="0" destOrd="0" presId="urn:microsoft.com/office/officeart/2008/layout/CircularPictureCallout"/>
    <dgm:cxn modelId="{2016144C-41AF-664C-B958-04FB6DB1E9B2}" type="presParOf" srcId="{676DA6D5-48EF-9140-B55E-060C9973BC5D}" destId="{3FD21C5B-AA6B-DA4F-88AE-9B53FE16C6C7}" srcOrd="1" destOrd="0" presId="urn:microsoft.com/office/officeart/2008/layout/CircularPictureCallout"/>
    <dgm:cxn modelId="{AC66F053-4925-AD4F-8D2F-6A62D43ACD98}" type="presParOf" srcId="{676DA6D5-48EF-9140-B55E-060C9973BC5D}" destId="{27FFB1F2-7579-BA45-9B99-00284257A89E}" srcOrd="2" destOrd="0" presId="urn:microsoft.com/office/officeart/2008/layout/CircularPictureCallout"/>
    <dgm:cxn modelId="{DA9C93D5-6CBF-8048-AA5A-A2F78D221EDA}" type="presParOf" srcId="{27FFB1F2-7579-BA45-9B99-00284257A89E}" destId="{DF13D9B4-49E6-D541-B5BC-61541610F7AE}" srcOrd="0" destOrd="0" presId="urn:microsoft.com/office/officeart/2008/layout/CircularPictureCallout"/>
    <dgm:cxn modelId="{5E235A4E-AC0E-D140-863D-4D8A42D78519}" type="presParOf" srcId="{676DA6D5-48EF-9140-B55E-060C9973BC5D}" destId="{BFE8E3E3-60DD-D84C-B645-72E1C52C8685}" srcOrd="3" destOrd="0" presId="urn:microsoft.com/office/officeart/2008/layout/CircularPictureCallout"/>
    <dgm:cxn modelId="{D108B310-1C56-8D4B-931C-A1CD1C1A0D04}" type="presParOf" srcId="{676DA6D5-48EF-9140-B55E-060C9973BC5D}" destId="{89BB033C-DB03-254B-AF0D-2257D2FB6336}" srcOrd="4" destOrd="0" presId="urn:microsoft.com/office/officeart/2008/layout/CircularPictureCallout"/>
    <dgm:cxn modelId="{B84E1A75-26DD-A641-8969-752C4D1BE700}" type="presParOf" srcId="{89BB033C-DB03-254B-AF0D-2257D2FB6336}" destId="{671EB8D0-9625-1145-AA4F-74F7AD2DD836}" srcOrd="0" destOrd="0" presId="urn:microsoft.com/office/officeart/2008/layout/CircularPictureCallout"/>
    <dgm:cxn modelId="{3BBC296D-2A9B-F84C-9C68-7CDA8DCADC0F}" type="presParOf" srcId="{676DA6D5-48EF-9140-B55E-060C9973BC5D}" destId="{A8300FE8-0DBF-EC44-A989-8242EF66E14C}" srcOrd="5" destOrd="0" presId="urn:microsoft.com/office/officeart/2008/layout/CircularPictureCallout"/>
    <dgm:cxn modelId="{E1131F90-9D0B-5E4B-8B8A-188A00E34D2A}" type="presParOf" srcId="{A8300FE8-0DBF-EC44-A989-8242EF66E14C}" destId="{9468A39D-A88A-784E-90AB-0CA3C3FC7F06}" srcOrd="0" destOrd="0" presId="urn:microsoft.com/office/officeart/2008/layout/CircularPictureCallout"/>
    <dgm:cxn modelId="{0A1DD915-315F-E34A-A9FB-2654291EB9C3}" type="presParOf" srcId="{676DA6D5-48EF-9140-B55E-060C9973BC5D}" destId="{A59F0A71-42F0-5540-8D88-409DC673A909}" srcOrd="6" destOrd="0" presId="urn:microsoft.com/office/officeart/2008/layout/CircularPictureCallout"/>
    <dgm:cxn modelId="{E9A134B4-235D-D84C-8679-6C213B65EE65}" type="presParOf" srcId="{676DA6D5-48EF-9140-B55E-060C9973BC5D}" destId="{E9BB3826-2617-254D-B198-0834D6552FA5}" srcOrd="7" destOrd="0" presId="urn:microsoft.com/office/officeart/2008/layout/CircularPictureCallout"/>
    <dgm:cxn modelId="{C54DF8E2-A9C9-874B-907B-607C73C2D765}" type="presParOf" srcId="{E9BB3826-2617-254D-B198-0834D6552FA5}" destId="{1A1A5072-AA0B-BF48-B156-26012F2C7A68}" srcOrd="0" destOrd="0" presId="urn:microsoft.com/office/officeart/2008/layout/CircularPictureCallout"/>
    <dgm:cxn modelId="{1EDA90D8-A11B-DB41-BEF0-DAE4B4513BE1}" type="presParOf" srcId="{676DA6D5-48EF-9140-B55E-060C9973BC5D}" destId="{B58F5BEA-4E88-4A4C-9915-8EBB89CC9798}" srcOrd="8" destOrd="0" presId="urn:microsoft.com/office/officeart/2008/layout/CircularPictureCallout"/>
    <dgm:cxn modelId="{37EA08F9-7607-B440-A05B-6E908602F75E}" type="presParOf" srcId="{B58F5BEA-4E88-4A4C-9915-8EBB89CC9798}" destId="{B4979369-8E3E-6844-9923-03680E8B53C6}" srcOrd="0" destOrd="0" presId="urn:microsoft.com/office/officeart/2008/layout/CircularPictureCallout"/>
    <dgm:cxn modelId="{0DF0C13E-CE5E-4648-A65C-93E37435E5FE}" type="presParOf" srcId="{676DA6D5-48EF-9140-B55E-060C9973BC5D}" destId="{AB553E9E-FFB5-1E43-B77F-CCC4ED460BF7}" srcOrd="9" destOrd="0" presId="urn:microsoft.com/office/officeart/2008/layout/CircularPictureCallout"/>
    <dgm:cxn modelId="{2229DED7-8BB4-7447-B688-1B9780F88040}" type="presParOf" srcId="{676DA6D5-48EF-9140-B55E-060C9973BC5D}" destId="{3C7095A8-CEFA-5341-9ADC-C3C30C3FA124}" srcOrd="10" destOrd="0" presId="urn:microsoft.com/office/officeart/2008/layout/CircularPictureCallout"/>
    <dgm:cxn modelId="{DDAB315E-7E25-E643-AAE5-D8DF49E8CE90}" type="presParOf" srcId="{3C7095A8-CEFA-5341-9ADC-C3C30C3FA124}" destId="{98621B94-4A6C-DF49-B19F-2A6E3C5769C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553E9E-FFB5-1E43-B77F-CCC4ED460BF7}">
      <dsp:nvSpPr>
        <dsp:cNvPr id="0" name=""/>
        <dsp:cNvSpPr/>
      </dsp:nvSpPr>
      <dsp:spPr>
        <a:xfrm>
          <a:off x="1998573" y="3098800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F0A71-42F0-5540-8D88-409DC673A909}">
      <dsp:nvSpPr>
        <dsp:cNvPr id="0" name=""/>
        <dsp:cNvSpPr/>
      </dsp:nvSpPr>
      <dsp:spPr>
        <a:xfrm>
          <a:off x="1998573" y="2032000"/>
          <a:ext cx="26212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E3E3-60DD-D84C-B645-72E1C52C8685}">
      <dsp:nvSpPr>
        <dsp:cNvPr id="0" name=""/>
        <dsp:cNvSpPr/>
      </dsp:nvSpPr>
      <dsp:spPr>
        <a:xfrm>
          <a:off x="1998573" y="965200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BEDB4-5CAA-C148-BF77-6854A287CFE6}">
      <dsp:nvSpPr>
        <dsp:cNvPr id="0" name=""/>
        <dsp:cNvSpPr/>
      </dsp:nvSpPr>
      <dsp:spPr>
        <a:xfrm>
          <a:off x="0" y="507999"/>
          <a:ext cx="3048000" cy="3048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21C5B-AA6B-DA4F-88AE-9B53FE16C6C7}">
      <dsp:nvSpPr>
        <dsp:cNvPr id="0" name=""/>
        <dsp:cNvSpPr/>
      </dsp:nvSpPr>
      <dsp:spPr>
        <a:xfrm>
          <a:off x="1023213" y="2126488"/>
          <a:ext cx="1950720" cy="10058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/>
        </a:p>
      </dsp:txBody>
      <dsp:txXfrm>
        <a:off x="1023213" y="2126488"/>
        <a:ext cx="1950720" cy="1005840"/>
      </dsp:txXfrm>
    </dsp:sp>
    <dsp:sp modelId="{DF13D9B4-49E6-D541-B5BC-61541610F7AE}">
      <dsp:nvSpPr>
        <dsp:cNvPr id="0" name=""/>
        <dsp:cNvSpPr/>
      </dsp:nvSpPr>
      <dsp:spPr>
        <a:xfrm>
          <a:off x="4601565" y="507999"/>
          <a:ext cx="914400" cy="91440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EB8D0-9625-1145-AA4F-74F7AD2DD836}">
      <dsp:nvSpPr>
        <dsp:cNvPr id="0" name=""/>
        <dsp:cNvSpPr/>
      </dsp:nvSpPr>
      <dsp:spPr>
        <a:xfrm>
          <a:off x="5515965" y="507999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15965" y="507999"/>
        <a:ext cx="105460" cy="914400"/>
      </dsp:txXfrm>
    </dsp:sp>
    <dsp:sp modelId="{9468A39D-A88A-784E-90AB-0CA3C3FC7F06}">
      <dsp:nvSpPr>
        <dsp:cNvPr id="0" name=""/>
        <dsp:cNvSpPr/>
      </dsp:nvSpPr>
      <dsp:spPr>
        <a:xfrm>
          <a:off x="4162653" y="1574799"/>
          <a:ext cx="914400" cy="9144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A5072-AA0B-BF48-B156-26012F2C7A68}">
      <dsp:nvSpPr>
        <dsp:cNvPr id="0" name=""/>
        <dsp:cNvSpPr/>
      </dsp:nvSpPr>
      <dsp:spPr>
        <a:xfrm>
          <a:off x="5077053" y="1574799"/>
          <a:ext cx="149351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77053" y="1574799"/>
        <a:ext cx="149351" cy="914400"/>
      </dsp:txXfrm>
    </dsp:sp>
    <dsp:sp modelId="{B4979369-8E3E-6844-9923-03680E8B53C6}">
      <dsp:nvSpPr>
        <dsp:cNvPr id="0" name=""/>
        <dsp:cNvSpPr/>
      </dsp:nvSpPr>
      <dsp:spPr>
        <a:xfrm>
          <a:off x="4601565" y="2641599"/>
          <a:ext cx="914400" cy="91440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21B94-4A6C-DF49-B19F-2A6E3C5769CA}">
      <dsp:nvSpPr>
        <dsp:cNvPr id="0" name=""/>
        <dsp:cNvSpPr/>
      </dsp:nvSpPr>
      <dsp:spPr>
        <a:xfrm>
          <a:off x="5515965" y="2641599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515965" y="2641599"/>
        <a:ext cx="105460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KPI? Well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performnce</a:t>
            </a:r>
            <a:r>
              <a:rPr lang="de-DE" dirty="0"/>
              <a:t> </a:t>
            </a:r>
            <a:r>
              <a:rPr lang="de-DE" dirty="0" err="1"/>
              <a:t>indicators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measurment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bad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68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outt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goiung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in </a:t>
            </a:r>
            <a:r>
              <a:rPr lang="de-DE" dirty="0" err="1"/>
              <a:t>tableau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So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KPI‘s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design. And </a:t>
            </a:r>
            <a:r>
              <a:rPr lang="de-DE" dirty="0" err="1"/>
              <a:t>we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99901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denife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hypothesis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 So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objective</a:t>
            </a:r>
            <a:r>
              <a:rPr lang="de-DE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027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The </a:t>
            </a:r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design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KPI‘s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11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Upon cleaning and combining the data obtained from running the test, we narrowed it down to 50’500 individual data points to work 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The data was grouped per every combination of client ID, visitor ID and visit ID so that we could observe every individual customer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behavior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from every time they visit the webpage. 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b="0" dirty="0">
                <a:effectLst/>
              </a:rPr>
              <a:t>Now giving these sample we define a more </a:t>
            </a:r>
            <a:r>
              <a:rPr lang="en-GB" b="0" dirty="0" err="1">
                <a:effectLst/>
              </a:rPr>
              <a:t>contrete</a:t>
            </a:r>
            <a:r>
              <a:rPr lang="en-GB" b="0" dirty="0">
                <a:effectLst/>
              </a:rPr>
              <a:t> Hypothesis…..</a:t>
            </a:r>
            <a:br>
              <a:rPr lang="en-GB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157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2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Chi </a:t>
            </a:r>
            <a:r>
              <a:rPr lang="de-DE" dirty="0" err="1"/>
              <a:t>Squared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After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Chi Square </a:t>
            </a:r>
            <a:r>
              <a:rPr lang="de-DE" dirty="0" err="1"/>
              <a:t>parameter</a:t>
            </a:r>
            <a:r>
              <a:rPr lang="de-DE" dirty="0"/>
              <a:t> and </a:t>
            </a:r>
            <a:r>
              <a:rPr lang="de-DE" dirty="0" err="1"/>
              <a:t>it‘s</a:t>
            </a:r>
            <a:r>
              <a:rPr lang="de-DE" dirty="0"/>
              <a:t> P-Value.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threshhold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= 0,5,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Given </a:t>
            </a:r>
            <a:r>
              <a:rPr lang="de-DE" dirty="0" err="1"/>
              <a:t>our</a:t>
            </a:r>
            <a:r>
              <a:rPr lang="de-DE" dirty="0"/>
              <a:t> H0 Hypothesis,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reject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H0 </a:t>
            </a:r>
            <a:r>
              <a:rPr lang="de-DE" dirty="0" err="1"/>
              <a:t>hypothesis</a:t>
            </a:r>
            <a:r>
              <a:rPr lang="de-DE" dirty="0"/>
              <a:t>.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design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different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rate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design.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131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95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374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985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2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39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18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347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927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46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5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First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 different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11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realationship</a:t>
            </a:r>
            <a:r>
              <a:rPr lang="de-DE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The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demographics</a:t>
            </a:r>
            <a:r>
              <a:rPr lang="de-DE" dirty="0"/>
              <a:t>: Age, </a:t>
            </a:r>
            <a:r>
              <a:rPr lang="de-DE" dirty="0" err="1"/>
              <a:t>gender</a:t>
            </a:r>
            <a:r>
              <a:rPr lang="de-DE" dirty="0"/>
              <a:t>, </a:t>
            </a:r>
            <a:r>
              <a:rPr lang="de-DE" dirty="0" err="1"/>
              <a:t>wealth</a:t>
            </a:r>
            <a:r>
              <a:rPr lang="de-DE" dirty="0"/>
              <a:t> and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months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customer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The 2 digital </a:t>
            </a:r>
            <a:r>
              <a:rPr lang="de-DE" dirty="0" err="1"/>
              <a:t>footprints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clients</a:t>
            </a:r>
            <a:r>
              <a:rPr lang="de-DE" dirty="0"/>
              <a:t>. Like time </a:t>
            </a:r>
            <a:r>
              <a:rPr lang="de-DE" dirty="0" err="1"/>
              <a:t>spent</a:t>
            </a:r>
            <a:r>
              <a:rPr lang="de-DE" dirty="0"/>
              <a:t>,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taken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 And </a:t>
            </a:r>
            <a:r>
              <a:rPr lang="de-DE" dirty="0" err="1"/>
              <a:t>finaly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fi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was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: so was </a:t>
            </a:r>
            <a:r>
              <a:rPr lang="de-DE" dirty="0" err="1"/>
              <a:t>using</a:t>
            </a:r>
            <a:r>
              <a:rPr lang="de-DE" dirty="0"/>
              <a:t> an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or</a:t>
            </a:r>
            <a:r>
              <a:rPr lang="de-DE" dirty="0"/>
              <a:t> was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,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desing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web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 </a:t>
            </a:r>
            <a:r>
              <a:rPr lang="de-DE" dirty="0" err="1"/>
              <a:t>Luckyly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was </a:t>
            </a:r>
            <a:r>
              <a:rPr lang="de-DE" dirty="0" err="1"/>
              <a:t>pretty</a:t>
            </a:r>
            <a:r>
              <a:rPr lang="de-DE" dirty="0"/>
              <a:t> clean </a:t>
            </a:r>
            <a:r>
              <a:rPr lang="de-DE" dirty="0" err="1"/>
              <a:t>aside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null </a:t>
            </a:r>
            <a:r>
              <a:rPr lang="de-DE" dirty="0" err="1"/>
              <a:t>values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just </a:t>
            </a:r>
            <a:r>
              <a:rPr lang="de-DE" dirty="0" err="1"/>
              <a:t>puted</a:t>
            </a:r>
            <a:r>
              <a:rPr lang="de-DE" dirty="0"/>
              <a:t> </a:t>
            </a:r>
            <a:r>
              <a:rPr lang="de-DE" dirty="0" err="1"/>
              <a:t>aside</a:t>
            </a:r>
            <a:r>
              <a:rPr lang="de-DE" dirty="0"/>
              <a:t> and also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client_id‘s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not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.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overall</a:t>
            </a:r>
            <a:r>
              <a:rPr lang="de-DE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056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237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33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EDA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behavioral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ist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KPI‘s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4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608647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" y="564775"/>
            <a:ext cx="5111585" cy="2915543"/>
          </a:xfrm>
        </p:spPr>
        <p:txBody>
          <a:bodyPr anchor="t">
            <a:normAutofit/>
          </a:bodyPr>
          <a:lstStyle>
            <a:lvl1pPr>
              <a:defRPr sz="6375" spc="-15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84" y="3480318"/>
            <a:ext cx="4828166" cy="977382"/>
          </a:xfrm>
        </p:spPr>
        <p:txBody>
          <a:bodyPr anchor="b">
            <a:normAutofit/>
          </a:bodyPr>
          <a:lstStyle>
            <a:lvl1pPr marL="0" indent="0">
              <a:buNone/>
              <a:defRPr sz="21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85150" y="0"/>
            <a:ext cx="3062237" cy="5143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7023383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8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0569" y="146087"/>
            <a:ext cx="7517131" cy="570669"/>
          </a:xfrm>
        </p:spPr>
        <p:txBody>
          <a:bodyPr anchor="ctr"/>
          <a:lstStyle>
            <a:lvl1pPr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4584" y="1170385"/>
            <a:ext cx="8174832" cy="32563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2812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8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260" y="142875"/>
            <a:ext cx="7527219" cy="580332"/>
          </a:xfrm>
        </p:spPr>
        <p:txBody>
          <a:bodyPr anchor="ctr"/>
          <a:lstStyle>
            <a:lvl1pPr algn="r"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6932" y="1323104"/>
            <a:ext cx="3567536" cy="448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932" y="1781175"/>
            <a:ext cx="3567536" cy="2524125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3100" y="1323023"/>
            <a:ext cx="3567536" cy="448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3100" y="1781175"/>
            <a:ext cx="3567536" cy="2524125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/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685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8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37991"/>
            <a:ext cx="7054779" cy="602535"/>
          </a:xfrm>
        </p:spPr>
        <p:txBody>
          <a:bodyPr anchor="ctr"/>
          <a:lstStyle>
            <a:lvl1pPr algn="r"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75" y="1323145"/>
            <a:ext cx="2495525" cy="448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395" y="1781175"/>
            <a:ext cx="2495525" cy="2614180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24238" y="1323145"/>
            <a:ext cx="2495525" cy="448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24238" y="1781175"/>
            <a:ext cx="2495525" cy="2614180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9045" y="1323145"/>
            <a:ext cx="2495525" cy="4482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9045" y="1781175"/>
            <a:ext cx="2495525" cy="2614180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/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549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4" y="363371"/>
            <a:ext cx="4350650" cy="1177120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6" y="1617260"/>
            <a:ext cx="4350650" cy="297295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458" y="4767263"/>
            <a:ext cx="2908067" cy="273844"/>
          </a:xfrm>
        </p:spPr>
        <p:txBody>
          <a:bodyPr/>
          <a:lstStyle/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25628" y="498872"/>
            <a:ext cx="1660922" cy="188475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97303" y="499184"/>
            <a:ext cx="1660922" cy="188475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25640" y="2705453"/>
            <a:ext cx="1660922" cy="188475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3634" y="2705453"/>
            <a:ext cx="1660922" cy="1884759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8665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00425"/>
            <a:ext cx="6858000" cy="1743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751" y="3710485"/>
            <a:ext cx="5775463" cy="1056778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sz="4050"/>
              <a:t>Click to edit Master title style</a:t>
            </a:r>
            <a:endParaRPr lang="en-US" sz="405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4690" y="290242"/>
            <a:ext cx="1832621" cy="2818751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58000" cy="339923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58000" y="3399235"/>
            <a:ext cx="2286000" cy="174426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3615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E912-B52E-B69A-0BA8-1C98794AC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90D5F-F6BB-45D0-A239-807414691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AF3CE-7070-677F-6E5E-6930E8FC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F2396-97C4-F52F-E41E-83586F92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3AFBE-0577-A02E-32D2-8DB7C4A2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532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057525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98" y="582706"/>
            <a:ext cx="2406756" cy="3874994"/>
          </a:xfrm>
        </p:spPr>
        <p:txBody>
          <a:bodyPr anchor="b"/>
          <a:lstStyle>
            <a:lvl1pPr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458" y="4767263"/>
            <a:ext cx="281178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7525" y="0"/>
            <a:ext cx="3028950" cy="25717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86475" y="0"/>
            <a:ext cx="3057526" cy="25717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8075" y="2881313"/>
            <a:ext cx="4949429" cy="1722062"/>
          </a:xfrm>
        </p:spPr>
        <p:txBody>
          <a:bodyPr>
            <a:normAutofit/>
          </a:bodyPr>
          <a:lstStyle>
            <a:lvl1pPr marL="257175" indent="-257175"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87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1714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84" y="273844"/>
            <a:ext cx="7142741" cy="1125995"/>
          </a:xfrm>
        </p:spPr>
        <p:txBody>
          <a:bodyPr/>
          <a:lstStyle>
            <a:lvl1pPr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714500"/>
            <a:ext cx="3800475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4916" y="2174390"/>
            <a:ext cx="4207585" cy="246326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573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314949" cy="34004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4" y="564777"/>
            <a:ext cx="4459045" cy="1775012"/>
          </a:xfrm>
        </p:spPr>
        <p:txBody>
          <a:bodyPr>
            <a:normAutofit/>
          </a:bodyPr>
          <a:lstStyle>
            <a:lvl1pPr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GB" sz="4500"/>
              <a:t>Click to edit Master title style</a:t>
            </a:r>
            <a:endParaRPr lang="en-US" sz="45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784" y="2306902"/>
            <a:ext cx="4459045" cy="83125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400425"/>
            <a:ext cx="5314949" cy="174307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14950" y="0"/>
            <a:ext cx="3829050" cy="34004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14948" y="3400425"/>
            <a:ext cx="3829052" cy="1743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5184397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841" y="656272"/>
            <a:ext cx="1788319" cy="3801428"/>
          </a:xfrm>
        </p:spPr>
        <p:txBody>
          <a:bodyPr/>
          <a:lstStyle>
            <a:lvl1pPr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458" y="4767263"/>
            <a:ext cx="2078354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476500" y="657225"/>
            <a:ext cx="6455569" cy="35623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93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286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8841" y="747712"/>
            <a:ext cx="1788319" cy="3709988"/>
          </a:xfrm>
        </p:spPr>
        <p:txBody>
          <a:bodyPr/>
          <a:lstStyle>
            <a:lvl1pPr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458" y="4767263"/>
            <a:ext cx="2078354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66988" y="747713"/>
            <a:ext cx="6275785" cy="34087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686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9144000" cy="51435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227" y="-1"/>
            <a:ext cx="8260773" cy="3075710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algn="r"/>
            <a:r>
              <a: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1473" y="3067242"/>
            <a:ext cx="6712526" cy="2097425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1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GB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0736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8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238" y="146088"/>
            <a:ext cx="7065883" cy="577120"/>
          </a:xfrm>
        </p:spPr>
        <p:txBody>
          <a:bodyPr anchor="ctr"/>
          <a:lstStyle>
            <a:lvl1pPr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898" y="1271588"/>
            <a:ext cx="7746206" cy="32361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2691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862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2238" y="146088"/>
            <a:ext cx="7065883" cy="577120"/>
          </a:xfrm>
        </p:spPr>
        <p:txBody>
          <a:bodyPr anchor="ctr"/>
          <a:lstStyle>
            <a:lvl1pPr>
              <a:lnSpc>
                <a:spcPct val="100000"/>
              </a:lnSpc>
              <a:defRPr spc="-1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0876" y="4767263"/>
            <a:ext cx="3627882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0086" y="4766310"/>
            <a:ext cx="3264408" cy="2738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4494" y="4767263"/>
            <a:ext cx="473202" cy="273844"/>
          </a:xfrm>
        </p:spPr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4562" y="1754543"/>
            <a:ext cx="1556766" cy="155676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0288" y="1754543"/>
            <a:ext cx="1556766" cy="155676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6014" y="1754543"/>
            <a:ext cx="1556766" cy="155676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02671" y="1754543"/>
            <a:ext cx="1556766" cy="1556766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4562" y="3471407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spc="15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562" y="3700523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1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0288" y="3471407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spc="15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0288" y="3700523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1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6014" y="3471407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spc="15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6014" y="3700523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1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2671" y="3471407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1" spc="15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2671" y="3700523"/>
            <a:ext cx="1556766" cy="260747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1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069129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18" y="273843"/>
            <a:ext cx="7914132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918" y="1488186"/>
            <a:ext cx="7914132" cy="3147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60086" y="4766310"/>
            <a:ext cx="32644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876" y="4767263"/>
            <a:ext cx="36278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/>
                </a:solidFill>
              </a:defRPr>
            </a:lvl1pPr>
          </a:lstStyle>
          <a:p>
            <a:r>
              <a:rPr lang="en-US" sz="788"/>
              <a:t>Presentation title</a:t>
            </a:r>
            <a:endParaRPr lang="en-US" sz="788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24494" y="4767263"/>
            <a:ext cx="47320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6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 spc="-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800" kern="1200" spc="-15" baseline="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 spc="-15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 spc="-15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 spc="-15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 spc="-15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11" Type="http://schemas.openxmlformats.org/officeDocument/2006/relationships/image" Target="../media/image18.sv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11" Type="http://schemas.openxmlformats.org/officeDocument/2006/relationships/image" Target="../media/image18.sv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1" name="Rectangle 540">
            <a:extLst>
              <a:ext uri="{FF2B5EF4-FFF2-40B4-BE49-F238E27FC236}">
                <a16:creationId xmlns:a16="http://schemas.microsoft.com/office/drawing/2014/main" id="{6D0B8DCA-4ECA-4A7C-A60C-06E4936C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E0C8F276-32CD-4B7E-9BAC-4BA3D8078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Google Shape;535;p30"/>
          <p:cNvSpPr/>
          <p:nvPr/>
        </p:nvSpPr>
        <p:spPr>
          <a:xfrm rot="-5400000">
            <a:off x="-1229837" y="-3241537"/>
            <a:ext cx="81000" cy="780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solidFill>
            <a:schemeClr val="lt1"/>
          </a:solidFill>
          <a:ln w="22300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/>
          </p:cNvSpPr>
          <p:nvPr/>
        </p:nvSpPr>
        <p:spPr>
          <a:xfrm>
            <a:off x="4991006" y="2597109"/>
            <a:ext cx="2562905" cy="131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49074">
              <a:lnSpc>
                <a:spcPct val="90000"/>
              </a:lnSpc>
              <a:spcBef>
                <a:spcPct val="0"/>
              </a:spcBef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400" b="1" spc="-40" dirty="0">
                <a:latin typeface="+mj-lt"/>
                <a:ea typeface="+mj-ea"/>
                <a:cs typeface="+mj-cs"/>
              </a:rPr>
              <a:t>Alex </a:t>
            </a:r>
            <a:r>
              <a:rPr lang="de-DE" sz="2400" b="1" spc="-40" dirty="0" err="1">
                <a:latin typeface="+mj-lt"/>
                <a:ea typeface="+mj-ea"/>
                <a:cs typeface="+mj-cs"/>
              </a:rPr>
              <a:t>Krc</a:t>
            </a:r>
            <a:endParaRPr lang="de-DE" sz="2400" b="1" spc="-40" dirty="0">
              <a:latin typeface="+mj-lt"/>
              <a:ea typeface="+mj-ea"/>
              <a:cs typeface="+mj-cs"/>
            </a:endParaRPr>
          </a:p>
          <a:p>
            <a:pPr marL="171450" indent="-149074" defTabSz="477036"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400" b="1" spc="-40" dirty="0">
                <a:latin typeface="+mj-lt"/>
                <a:ea typeface="+mj-ea"/>
                <a:cs typeface="+mj-cs"/>
              </a:rPr>
              <a:t>Mateo </a:t>
            </a:r>
            <a:r>
              <a:rPr lang="de-DE" sz="2400" b="1" spc="-40" dirty="0" err="1">
                <a:latin typeface="+mj-lt"/>
                <a:ea typeface="+mj-ea"/>
                <a:cs typeface="+mj-cs"/>
              </a:rPr>
              <a:t>Mariaca</a:t>
            </a:r>
            <a:endParaRPr lang="de-DE" sz="2400" b="1" spc="-40" dirty="0">
              <a:latin typeface="+mj-lt"/>
              <a:ea typeface="+mj-ea"/>
              <a:cs typeface="+mj-cs"/>
            </a:endParaRPr>
          </a:p>
        </p:txBody>
      </p:sp>
      <p:sp>
        <p:nvSpPr>
          <p:cNvPr id="536" name="Google Shape;536;p30"/>
          <p:cNvSpPr/>
          <p:nvPr/>
        </p:nvSpPr>
        <p:spPr>
          <a:xfrm rot="10800000">
            <a:off x="4874024" y="3535860"/>
            <a:ext cx="1984182" cy="13"/>
          </a:xfrm>
          <a:custGeom>
            <a:avLst/>
            <a:gdLst/>
            <a:ahLst/>
            <a:cxnLst/>
            <a:rect l="l" t="t" r="r" b="b"/>
            <a:pathLst>
              <a:path w="130578" h="1" fill="none" extrusionOk="0">
                <a:moveTo>
                  <a:pt x="0" y="0"/>
                </a:moveTo>
                <a:lnTo>
                  <a:pt x="13057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6858211" y="3510015"/>
            <a:ext cx="55279" cy="532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4;p30">
            <a:extLst>
              <a:ext uri="{FF2B5EF4-FFF2-40B4-BE49-F238E27FC236}">
                <a16:creationId xmlns:a16="http://schemas.microsoft.com/office/drawing/2014/main" id="{4FE1AD8E-CDB0-2A5C-D368-40D1B39CEF06}"/>
              </a:ext>
            </a:extLst>
          </p:cNvPr>
          <p:cNvSpPr txBox="1">
            <a:spLocks/>
          </p:cNvSpPr>
          <p:nvPr/>
        </p:nvSpPr>
        <p:spPr>
          <a:xfrm>
            <a:off x="7553911" y="4544670"/>
            <a:ext cx="1774231" cy="33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None/>
              <a:defRPr sz="16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pPr marL="0" indent="0" defTabSz="477036">
              <a:spcAft>
                <a:spcPts val="846"/>
              </a:spcAft>
            </a:pPr>
            <a:r>
              <a:rPr lang="de-DE" sz="1400" b="1" spc="-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08.05.2024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800045-B76C-B958-017F-DBDE1C810E97}"/>
              </a:ext>
            </a:extLst>
          </p:cNvPr>
          <p:cNvSpPr txBox="1"/>
          <p:nvPr/>
        </p:nvSpPr>
        <p:spPr>
          <a:xfrm>
            <a:off x="662608" y="583096"/>
            <a:ext cx="3114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98E90E-7DAE-CFE1-EDA9-7E0592D81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40" y="2050250"/>
            <a:ext cx="1889140" cy="1889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33F17-5B60-3792-D3C7-89367B03AE3D}"/>
              </a:ext>
            </a:extLst>
          </p:cNvPr>
          <p:cNvSpPr txBox="1"/>
          <p:nvPr/>
        </p:nvSpPr>
        <p:spPr>
          <a:xfrm>
            <a:off x="3597434" y="263385"/>
            <a:ext cx="5174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ey </a:t>
            </a: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erformance </a:t>
            </a: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ndicators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36335-FC64-4280-4FFE-70CC2A4807F4}"/>
              </a:ext>
            </a:extLst>
          </p:cNvPr>
          <p:cNvSpPr txBox="1"/>
          <p:nvPr/>
        </p:nvSpPr>
        <p:spPr>
          <a:xfrm>
            <a:off x="3872616" y="103430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 </a:t>
            </a:r>
          </a:p>
        </p:txBody>
      </p:sp>
      <p:pic>
        <p:nvPicPr>
          <p:cNvPr id="25" name="Picture 24" descr="A close-up of a staircase&#10;&#10;Description automatically generated">
            <a:extLst>
              <a:ext uri="{FF2B5EF4-FFF2-40B4-BE49-F238E27FC236}">
                <a16:creationId xmlns:a16="http://schemas.microsoft.com/office/drawing/2014/main" id="{F4E9DD4E-96DA-85E6-9CD6-4293B795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1325209">
            <a:off x="-959256" y="3132481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6" name="Picture 25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271DA502-6F18-D108-406F-834955CC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1396620">
            <a:off x="-1008797" y="1826821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7" name="Picture 26" descr="A group of graphs and charts&#10;&#10;Description automatically generated">
            <a:extLst>
              <a:ext uri="{FF2B5EF4-FFF2-40B4-BE49-F238E27FC236}">
                <a16:creationId xmlns:a16="http://schemas.microsoft.com/office/drawing/2014/main" id="{7102183F-5568-28C3-76B6-361B4CBB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1307798">
            <a:off x="-638787" y="1071645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8" name="Picture 27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0F35559A-4098-B5CA-CEBE-D7C1469EAB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4005852">
            <a:off x="509071" y="85810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9" name="Picture 28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0CDA8939-9CE7-3DFA-FF62-224BB62082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20982398">
            <a:off x="1930935" y="605285"/>
            <a:ext cx="2084390" cy="1730904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</p:spPr>
      </p:pic>
      <p:pic>
        <p:nvPicPr>
          <p:cNvPr id="30" name="Picture 29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E741F94E-62C9-F357-4261-F44E4CF0BF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378407">
            <a:off x="1463321" y="2676068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31" name="Picture 30" descr="A cell phone on a table&#10;&#10;Description automatically generated">
            <a:extLst>
              <a:ext uri="{FF2B5EF4-FFF2-40B4-BE49-F238E27FC236}">
                <a16:creationId xmlns:a16="http://schemas.microsoft.com/office/drawing/2014/main" id="{D41A646A-2097-00BD-D0B6-D41D0E97C7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5828915">
            <a:off x="485957" y="3317402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20C6-10DB-853B-2896-79A3290449C7}"/>
              </a:ext>
            </a:extLst>
          </p:cNvPr>
          <p:cNvSpPr txBox="1"/>
          <p:nvPr/>
        </p:nvSpPr>
        <p:spPr>
          <a:xfrm>
            <a:off x="4080501" y="1761206"/>
            <a:ext cx="2360136" cy="46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Completion rate</a:t>
            </a:r>
          </a:p>
        </p:txBody>
      </p:sp>
      <p:pic>
        <p:nvPicPr>
          <p:cNvPr id="1026" name="Picture 2" descr="Green check mark and red cross mark in circle. Vector illustration. Isolated on white background">
            <a:extLst>
              <a:ext uri="{FF2B5EF4-FFF2-40B4-BE49-F238E27FC236}">
                <a16:creationId xmlns:a16="http://schemas.microsoft.com/office/drawing/2014/main" id="{E346318D-7ACE-68F0-E58F-F60A4FF8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84" y="1775358"/>
            <a:ext cx="1115490" cy="55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oogle Shape;9761;p65">
            <a:extLst>
              <a:ext uri="{FF2B5EF4-FFF2-40B4-BE49-F238E27FC236}">
                <a16:creationId xmlns:a16="http://schemas.microsoft.com/office/drawing/2014/main" id="{6C95112B-A3D0-3091-CE43-51E06ABC1621}"/>
              </a:ext>
            </a:extLst>
          </p:cNvPr>
          <p:cNvGrpSpPr/>
          <p:nvPr/>
        </p:nvGrpSpPr>
        <p:grpSpPr>
          <a:xfrm>
            <a:off x="7228788" y="2598386"/>
            <a:ext cx="480828" cy="483257"/>
            <a:chOff x="-30806075" y="2657050"/>
            <a:chExt cx="291425" cy="291425"/>
          </a:xfrm>
          <a:solidFill>
            <a:schemeClr val="tx1"/>
          </a:solidFill>
        </p:grpSpPr>
        <p:sp>
          <p:nvSpPr>
            <p:cNvPr id="34" name="Google Shape;9762;p65">
              <a:extLst>
                <a:ext uri="{FF2B5EF4-FFF2-40B4-BE49-F238E27FC236}">
                  <a16:creationId xmlns:a16="http://schemas.microsoft.com/office/drawing/2014/main" id="{6B439A9D-D43B-5CB9-D9DB-012B15D2DD41}"/>
                </a:ext>
              </a:extLst>
            </p:cNvPr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63;p65">
              <a:extLst>
                <a:ext uri="{FF2B5EF4-FFF2-40B4-BE49-F238E27FC236}">
                  <a16:creationId xmlns:a16="http://schemas.microsoft.com/office/drawing/2014/main" id="{822FD485-30E5-49F2-9EE9-451693FAA632}"/>
                </a:ext>
              </a:extLst>
            </p:cNvPr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64;p65">
              <a:extLst>
                <a:ext uri="{FF2B5EF4-FFF2-40B4-BE49-F238E27FC236}">
                  <a16:creationId xmlns:a16="http://schemas.microsoft.com/office/drawing/2014/main" id="{16058C39-0199-4987-D286-76CD1B8834D2}"/>
                </a:ext>
              </a:extLst>
            </p:cNvPr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chemeClr val="dk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 descr="A yellow triangle with a exclamation mark&#10;&#10;Description automatically generated">
            <a:extLst>
              <a:ext uri="{FF2B5EF4-FFF2-40B4-BE49-F238E27FC236}">
                <a16:creationId xmlns:a16="http://schemas.microsoft.com/office/drawing/2014/main" id="{3DFCA136-5057-1013-D7AF-CAD8D8564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0329" y="3346926"/>
            <a:ext cx="557745" cy="557745"/>
          </a:xfrm>
          <a:prstGeom prst="rect">
            <a:avLst/>
          </a:prstGeom>
        </p:spPr>
      </p:pic>
      <p:sp>
        <p:nvSpPr>
          <p:cNvPr id="512" name="Google Shape;9060;p63">
            <a:extLst>
              <a:ext uri="{FF2B5EF4-FFF2-40B4-BE49-F238E27FC236}">
                <a16:creationId xmlns:a16="http://schemas.microsoft.com/office/drawing/2014/main" id="{E4A263AC-F416-10DF-3099-7597A30FF266}"/>
              </a:ext>
            </a:extLst>
          </p:cNvPr>
          <p:cNvSpPr/>
          <p:nvPr/>
        </p:nvSpPr>
        <p:spPr>
          <a:xfrm>
            <a:off x="7326301" y="4248081"/>
            <a:ext cx="326146" cy="421062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65E0A47-07F0-DBF4-CD5D-9300D74CC2D6}"/>
              </a:ext>
            </a:extLst>
          </p:cNvPr>
          <p:cNvSpPr txBox="1"/>
          <p:nvPr/>
        </p:nvSpPr>
        <p:spPr>
          <a:xfrm>
            <a:off x="4119054" y="2565709"/>
            <a:ext cx="2813329" cy="46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Time to completion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9AF2FEAB-D1B1-5270-5225-B8B5DE789358}"/>
              </a:ext>
            </a:extLst>
          </p:cNvPr>
          <p:cNvSpPr txBox="1"/>
          <p:nvPr/>
        </p:nvSpPr>
        <p:spPr>
          <a:xfrm>
            <a:off x="4153198" y="3336296"/>
            <a:ext cx="1817693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Error Rates</a:t>
            </a:r>
          </a:p>
        </p:txBody>
      </p:sp>
      <p:sp>
        <p:nvSpPr>
          <p:cNvPr id="519" name="TextBox 518">
            <a:extLst>
              <a:ext uri="{FF2B5EF4-FFF2-40B4-BE49-F238E27FC236}">
                <a16:creationId xmlns:a16="http://schemas.microsoft.com/office/drawing/2014/main" id="{EE8383C9-410D-EC43-BF88-1DF4376BB63E}"/>
              </a:ext>
            </a:extLst>
          </p:cNvPr>
          <p:cNvSpPr txBox="1"/>
          <p:nvPr/>
        </p:nvSpPr>
        <p:spPr>
          <a:xfrm>
            <a:off x="4147713" y="4186254"/>
            <a:ext cx="1338687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Tenure</a:t>
            </a:r>
          </a:p>
        </p:txBody>
      </p:sp>
    </p:spTree>
    <p:extLst>
      <p:ext uri="{BB962C8B-B14F-4D97-AF65-F5344CB8AC3E}">
        <p14:creationId xmlns:p14="http://schemas.microsoft.com/office/powerpoint/2010/main" val="136195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33F17-5B60-3792-D3C7-89367B03AE3D}"/>
              </a:ext>
            </a:extLst>
          </p:cNvPr>
          <p:cNvSpPr txBox="1"/>
          <p:nvPr/>
        </p:nvSpPr>
        <p:spPr>
          <a:xfrm>
            <a:off x="3597434" y="263385"/>
            <a:ext cx="5174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K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ey </a:t>
            </a: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erformance </a:t>
            </a:r>
            <a:r>
              <a:rPr lang="en-DE" sz="4000" b="1" spc="-40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DE" sz="4000" b="1" spc="-40" dirty="0">
                <a:latin typeface="+mj-lt"/>
                <a:ea typeface="+mj-ea"/>
                <a:cs typeface="+mj-cs"/>
              </a:rPr>
              <a:t>ndicators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936335-FC64-4280-4FFE-70CC2A4807F4}"/>
              </a:ext>
            </a:extLst>
          </p:cNvPr>
          <p:cNvSpPr txBox="1"/>
          <p:nvPr/>
        </p:nvSpPr>
        <p:spPr>
          <a:xfrm>
            <a:off x="3872616" y="1034307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 </a:t>
            </a:r>
          </a:p>
        </p:txBody>
      </p:sp>
      <p:pic>
        <p:nvPicPr>
          <p:cNvPr id="25" name="Picture 24" descr="A close-up of a staircase&#10;&#10;Description automatically generated">
            <a:extLst>
              <a:ext uri="{FF2B5EF4-FFF2-40B4-BE49-F238E27FC236}">
                <a16:creationId xmlns:a16="http://schemas.microsoft.com/office/drawing/2014/main" id="{F4E9DD4E-96DA-85E6-9CD6-4293B795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1325209">
            <a:off x="-959256" y="3132481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6" name="Picture 25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271DA502-6F18-D108-406F-834955CC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1396620">
            <a:off x="-1008797" y="1826821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7" name="Picture 26" descr="A group of graphs and charts&#10;&#10;Description automatically generated">
            <a:extLst>
              <a:ext uri="{FF2B5EF4-FFF2-40B4-BE49-F238E27FC236}">
                <a16:creationId xmlns:a16="http://schemas.microsoft.com/office/drawing/2014/main" id="{7102183F-5568-28C3-76B6-361B4CBBF1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1307798">
            <a:off x="-638787" y="1071645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91EDD7-23C7-A97B-F96E-DA29D9D44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68161"/>
              </p:ext>
            </p:extLst>
          </p:nvPr>
        </p:nvGraphicFramePr>
        <p:xfrm>
          <a:off x="3009395" y="1485217"/>
          <a:ext cx="5721297" cy="3249188"/>
        </p:xfrm>
        <a:graphic>
          <a:graphicData uri="http://schemas.openxmlformats.org/drawingml/2006/table">
            <a:tbl>
              <a:tblPr firstRow="1" bandRow="1">
                <a:tableStyleId>{84953455-3BED-445D-8717-6E8FE8D21CCE}</a:tableStyleId>
              </a:tblPr>
              <a:tblGrid>
                <a:gridCol w="2236978">
                  <a:extLst>
                    <a:ext uri="{9D8B030D-6E8A-4147-A177-3AD203B41FA5}">
                      <a16:colId xmlns:a16="http://schemas.microsoft.com/office/drawing/2014/main" val="3791589287"/>
                    </a:ext>
                  </a:extLst>
                </a:gridCol>
                <a:gridCol w="1881809">
                  <a:extLst>
                    <a:ext uri="{9D8B030D-6E8A-4147-A177-3AD203B41FA5}">
                      <a16:colId xmlns:a16="http://schemas.microsoft.com/office/drawing/2014/main" val="634951016"/>
                    </a:ext>
                  </a:extLst>
                </a:gridCol>
                <a:gridCol w="1602510">
                  <a:extLst>
                    <a:ext uri="{9D8B030D-6E8A-4147-A177-3AD203B41FA5}">
                      <a16:colId xmlns:a16="http://schemas.microsoft.com/office/drawing/2014/main" val="1547585793"/>
                    </a:ext>
                  </a:extLst>
                </a:gridCol>
              </a:tblGrid>
              <a:tr h="436808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87446"/>
                  </a:ext>
                </a:extLst>
              </a:tr>
              <a:tr h="674334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119409"/>
                  </a:ext>
                </a:extLst>
              </a:tr>
              <a:tr h="691511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773021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697576"/>
                  </a:ext>
                </a:extLst>
              </a:tr>
              <a:tr h="755178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957474"/>
                  </a:ext>
                </a:extLst>
              </a:tr>
            </a:tbl>
          </a:graphicData>
        </a:graphic>
      </p:graphicFrame>
      <p:pic>
        <p:nvPicPr>
          <p:cNvPr id="29" name="Picture 28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0CDA8939-9CE7-3DFA-FF62-224BB62082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254" t="3802" r="19017" b="7900"/>
          <a:stretch>
            <a:fillRect/>
          </a:stretch>
        </p:blipFill>
        <p:spPr>
          <a:xfrm rot="20982398">
            <a:off x="1930935" y="605285"/>
            <a:ext cx="2084390" cy="1730904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</p:spPr>
      </p:pic>
      <p:pic>
        <p:nvPicPr>
          <p:cNvPr id="28" name="Picture 27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0F35559A-4098-B5CA-CEBE-D7C1469EAB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60" r="6413"/>
          <a:stretch>
            <a:fillRect/>
          </a:stretch>
        </p:blipFill>
        <p:spPr>
          <a:xfrm rot="14005852">
            <a:off x="509071" y="85810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30" name="Picture 29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E741F94E-62C9-F357-4261-F44E4CF0BFD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378407">
            <a:off x="1463321" y="2676068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31" name="Picture 30" descr="A cell phone on a table&#10;&#10;Description automatically generated">
            <a:extLst>
              <a:ext uri="{FF2B5EF4-FFF2-40B4-BE49-F238E27FC236}">
                <a16:creationId xmlns:a16="http://schemas.microsoft.com/office/drawing/2014/main" id="{D41A646A-2097-00BD-D0B6-D41D0E97C7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5828915">
            <a:off x="485957" y="3317402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D6C20C6-10DB-853B-2896-79A3290449C7}"/>
              </a:ext>
            </a:extLst>
          </p:cNvPr>
          <p:cNvSpPr txBox="1"/>
          <p:nvPr/>
        </p:nvSpPr>
        <p:spPr>
          <a:xfrm>
            <a:off x="3159162" y="2130796"/>
            <a:ext cx="2360136" cy="46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DE" b="1" dirty="0"/>
              <a:t>Completion rate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565E0A47-07F0-DBF4-CD5D-9300D74CC2D6}"/>
              </a:ext>
            </a:extLst>
          </p:cNvPr>
          <p:cNvSpPr txBox="1"/>
          <p:nvPr/>
        </p:nvSpPr>
        <p:spPr>
          <a:xfrm>
            <a:off x="3077856" y="2711668"/>
            <a:ext cx="2183940" cy="379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DE" sz="1400" b="1" dirty="0"/>
              <a:t>Total Completion time</a:t>
            </a: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9AF2FEAB-D1B1-5270-5225-B8B5DE789358}"/>
              </a:ext>
            </a:extLst>
          </p:cNvPr>
          <p:cNvSpPr txBox="1"/>
          <p:nvPr/>
        </p:nvSpPr>
        <p:spPr>
          <a:xfrm>
            <a:off x="3149613" y="3388152"/>
            <a:ext cx="1817693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DE" b="1" dirty="0"/>
              <a:t>Error Rates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5172E-8F1F-DE39-3E74-A301B89C93A0}"/>
              </a:ext>
            </a:extLst>
          </p:cNvPr>
          <p:cNvSpPr txBox="1"/>
          <p:nvPr/>
        </p:nvSpPr>
        <p:spPr>
          <a:xfrm>
            <a:off x="7678208" y="1542433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76DE5-E648-652E-DDF6-486585810664}"/>
              </a:ext>
            </a:extLst>
          </p:cNvPr>
          <p:cNvSpPr txBox="1"/>
          <p:nvPr/>
        </p:nvSpPr>
        <p:spPr>
          <a:xfrm>
            <a:off x="5676181" y="1542433"/>
            <a:ext cx="101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8FDD-0A95-DE83-7417-5C98A0529E34}"/>
              </a:ext>
            </a:extLst>
          </p:cNvPr>
          <p:cNvSpPr txBox="1"/>
          <p:nvPr/>
        </p:nvSpPr>
        <p:spPr>
          <a:xfrm flipH="1">
            <a:off x="5909050" y="2083944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46%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886478-E030-9C7B-1CD2-87F758A716E8}"/>
              </a:ext>
            </a:extLst>
          </p:cNvPr>
          <p:cNvSpPr txBox="1"/>
          <p:nvPr/>
        </p:nvSpPr>
        <p:spPr>
          <a:xfrm flipH="1">
            <a:off x="7601416" y="2074201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56%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648BC-7494-CFA7-99D3-A61E129D5715}"/>
              </a:ext>
            </a:extLst>
          </p:cNvPr>
          <p:cNvSpPr txBox="1"/>
          <p:nvPr/>
        </p:nvSpPr>
        <p:spPr>
          <a:xfrm flipH="1">
            <a:off x="7596171" y="2768410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168s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754A2-3B11-FC3B-D1D3-86EBD06016D0}"/>
              </a:ext>
            </a:extLst>
          </p:cNvPr>
          <p:cNvSpPr txBox="1"/>
          <p:nvPr/>
        </p:nvSpPr>
        <p:spPr>
          <a:xfrm flipH="1">
            <a:off x="7601318" y="3434030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28%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4E1D27-B33A-E3D0-4F55-0E1F224FABE4}"/>
              </a:ext>
            </a:extLst>
          </p:cNvPr>
          <p:cNvSpPr txBox="1"/>
          <p:nvPr/>
        </p:nvSpPr>
        <p:spPr>
          <a:xfrm flipH="1">
            <a:off x="5909050" y="2768410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160s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6B42E7-506F-F942-AB0C-DD6505838F6F}"/>
              </a:ext>
            </a:extLst>
          </p:cNvPr>
          <p:cNvSpPr txBox="1"/>
          <p:nvPr/>
        </p:nvSpPr>
        <p:spPr>
          <a:xfrm flipH="1">
            <a:off x="5909050" y="3450116"/>
            <a:ext cx="78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spc="-40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18%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8F05B7-0CE7-E723-FF8A-ED7A93543EE6}"/>
              </a:ext>
            </a:extLst>
          </p:cNvPr>
          <p:cNvSpPr txBox="1"/>
          <p:nvPr/>
        </p:nvSpPr>
        <p:spPr>
          <a:xfrm>
            <a:off x="3160350" y="4102665"/>
            <a:ext cx="1817693" cy="461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DE" b="1" dirty="0"/>
              <a:t>Median Bal.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C52907-9352-7083-1EC1-A71FDCB2BD90}"/>
              </a:ext>
            </a:extLst>
          </p:cNvPr>
          <p:cNvSpPr txBox="1"/>
          <p:nvPr/>
        </p:nvSpPr>
        <p:spPr>
          <a:xfrm flipH="1">
            <a:off x="5284112" y="4199431"/>
            <a:ext cx="101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spc="-40" dirty="0">
                <a:latin typeface="+mj-lt"/>
                <a:ea typeface="+mj-ea"/>
                <a:cs typeface="+mj-cs"/>
              </a:rPr>
              <a:t>F: 69K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AD7A63-9524-9C3F-CC8D-711F4394BADF}"/>
              </a:ext>
            </a:extLst>
          </p:cNvPr>
          <p:cNvSpPr txBox="1"/>
          <p:nvPr/>
        </p:nvSpPr>
        <p:spPr>
          <a:xfrm flipH="1">
            <a:off x="7164174" y="4194421"/>
            <a:ext cx="101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spc="-40" dirty="0">
                <a:latin typeface="+mj-lt"/>
                <a:ea typeface="+mj-ea"/>
                <a:cs typeface="+mj-cs"/>
              </a:rPr>
              <a:t>F: 67K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2514E2-EAB8-2127-E93F-E8C888A85C91}"/>
              </a:ext>
            </a:extLst>
          </p:cNvPr>
          <p:cNvSpPr txBox="1"/>
          <p:nvPr/>
        </p:nvSpPr>
        <p:spPr>
          <a:xfrm flipH="1">
            <a:off x="6184686" y="4200401"/>
            <a:ext cx="101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spc="-40" dirty="0">
                <a:latin typeface="+mj-lt"/>
                <a:ea typeface="+mj-ea"/>
                <a:cs typeface="+mj-cs"/>
              </a:rPr>
              <a:t>T: 63K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77CBAE-692C-8CF0-98E5-323188711F20}"/>
              </a:ext>
            </a:extLst>
          </p:cNvPr>
          <p:cNvSpPr txBox="1"/>
          <p:nvPr/>
        </p:nvSpPr>
        <p:spPr>
          <a:xfrm flipH="1">
            <a:off x="7967291" y="4186902"/>
            <a:ext cx="1017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spc="-40" dirty="0">
                <a:latin typeface="+mj-lt"/>
                <a:ea typeface="+mj-ea"/>
                <a:cs typeface="+mj-cs"/>
              </a:rPr>
              <a:t>T: 64K</a:t>
            </a:r>
          </a:p>
        </p:txBody>
      </p:sp>
    </p:spTree>
    <p:extLst>
      <p:ext uri="{BB962C8B-B14F-4D97-AF65-F5344CB8AC3E}">
        <p14:creationId xmlns:p14="http://schemas.microsoft.com/office/powerpoint/2010/main" val="388707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ABFE-115C-457A-C7E1-A9E661073AB6}"/>
              </a:ext>
            </a:extLst>
          </p:cNvPr>
          <p:cNvSpPr txBox="1"/>
          <p:nvPr/>
        </p:nvSpPr>
        <p:spPr>
          <a:xfrm>
            <a:off x="3460527" y="323022"/>
            <a:ext cx="5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latin typeface="+mj-lt"/>
                <a:ea typeface="+mj-ea"/>
                <a:cs typeface="+mj-cs"/>
              </a:rPr>
              <a:t>Hypothesis Testing</a:t>
            </a:r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1770E682-7314-7225-0EB9-B03F9201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4099821">
            <a:off x="-1393705" y="20075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884CA00-6013-C715-AFEA-36F69BC9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4171232">
            <a:off x="-505727" y="82202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27045591-8151-5572-67C6-DC97C6C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4082410">
            <a:off x="433239" y="844736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1BA4077-7B23-9FD2-5439-9EED858A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>
            <a:off x="1650283" y="706074"/>
            <a:ext cx="1938671" cy="1506827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3FB3445-2ABB-743F-F2AE-D2F9F36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9394609">
            <a:off x="1272057" y="266213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71DB71A8-535F-0356-D732-8184CA16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5153019">
            <a:off x="548926" y="3195745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8697D1DE-B519-AFE1-FAF9-55A2CDE5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8603527">
            <a:off x="-583039" y="2960099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FACF23-BFD0-71D0-148C-B07145F69878}"/>
              </a:ext>
            </a:extLst>
          </p:cNvPr>
          <p:cNvSpPr txBox="1"/>
          <p:nvPr/>
        </p:nvSpPr>
        <p:spPr>
          <a:xfrm>
            <a:off x="4572000" y="2111229"/>
            <a:ext cx="41217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b="1" spc="-40" dirty="0">
                <a:latin typeface="+mj-lt"/>
                <a:ea typeface="+mj-ea"/>
                <a:cs typeface="+mj-cs"/>
              </a:rPr>
              <a:t>H0 = </a:t>
            </a:r>
            <a:r>
              <a:rPr lang="en-GB" sz="32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?</a:t>
            </a:r>
            <a:endParaRPr lang="en-GB" sz="3200" b="1" spc="-40" dirty="0">
              <a:latin typeface="+mj-lt"/>
              <a:ea typeface="+mj-ea"/>
              <a:cs typeface="+mj-cs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3200" b="1" spc="-40" dirty="0">
              <a:latin typeface="+mj-lt"/>
              <a:ea typeface="+mj-ea"/>
              <a:cs typeface="+mj-cs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3200" b="1" spc="-40" dirty="0">
                <a:latin typeface="+mj-lt"/>
                <a:ea typeface="+mj-ea"/>
                <a:cs typeface="+mj-cs"/>
              </a:rPr>
              <a:t>H1= </a:t>
            </a:r>
            <a:r>
              <a:rPr lang="en-GB" sz="32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GB" sz="3200" dirty="0"/>
            </a:b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42485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ABFE-115C-457A-C7E1-A9E661073AB6}"/>
              </a:ext>
            </a:extLst>
          </p:cNvPr>
          <p:cNvSpPr txBox="1"/>
          <p:nvPr/>
        </p:nvSpPr>
        <p:spPr>
          <a:xfrm>
            <a:off x="3460527" y="323022"/>
            <a:ext cx="5286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24517-D217-5A86-033D-07054DC60C62}"/>
              </a:ext>
            </a:extLst>
          </p:cNvPr>
          <p:cNvSpPr txBox="1"/>
          <p:nvPr/>
        </p:nvSpPr>
        <p:spPr>
          <a:xfrm>
            <a:off x="3371953" y="1795533"/>
            <a:ext cx="51689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H0</a:t>
            </a:r>
            <a:r>
              <a:rPr lang="en-GB" sz="2400" b="1" spc="-40" dirty="0">
                <a:latin typeface="+mj-lt"/>
                <a:ea typeface="+mj-ea"/>
                <a:cs typeface="+mj-cs"/>
              </a:rPr>
              <a:t> </a:t>
            </a:r>
            <a:r>
              <a:rPr lang="en-GB" b="1" spc="-40" dirty="0">
                <a:latin typeface="+mj-lt"/>
                <a:ea typeface="+mj-ea"/>
                <a:cs typeface="+mj-cs"/>
              </a:rPr>
              <a:t>- There is no significant difference in user </a:t>
            </a:r>
            <a:r>
              <a:rPr lang="en-GB" b="1" spc="-40" dirty="0" err="1">
                <a:latin typeface="+mj-lt"/>
                <a:ea typeface="+mj-ea"/>
                <a:cs typeface="+mj-cs"/>
              </a:rPr>
              <a:t>behavior</a:t>
            </a:r>
            <a:r>
              <a:rPr lang="en-GB" b="1" spc="-40" dirty="0">
                <a:latin typeface="+mj-lt"/>
                <a:ea typeface="+mj-ea"/>
                <a:cs typeface="+mj-cs"/>
              </a:rPr>
              <a:t>/performance between the Control and the Test group.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spc="-40" dirty="0">
              <a:latin typeface="+mj-lt"/>
              <a:ea typeface="+mj-ea"/>
              <a:cs typeface="+mj-cs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spc="-40" dirty="0">
              <a:latin typeface="+mj-lt"/>
              <a:ea typeface="+mj-ea"/>
              <a:cs typeface="+mj-cs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H1</a:t>
            </a:r>
            <a:r>
              <a:rPr lang="en-GB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b="1" spc="-40" dirty="0">
                <a:latin typeface="+mj-lt"/>
                <a:ea typeface="+mj-ea"/>
                <a:cs typeface="+mj-cs"/>
              </a:rPr>
              <a:t>- There is a significant difference in user </a:t>
            </a:r>
            <a:r>
              <a:rPr lang="en-GB" b="1" spc="-40" dirty="0" err="1">
                <a:latin typeface="+mj-lt"/>
                <a:ea typeface="+mj-ea"/>
                <a:cs typeface="+mj-cs"/>
              </a:rPr>
              <a:t>behavior</a:t>
            </a:r>
            <a:r>
              <a:rPr lang="en-GB" b="1" spc="-40" dirty="0">
                <a:latin typeface="+mj-lt"/>
                <a:ea typeface="+mj-ea"/>
                <a:cs typeface="+mj-cs"/>
              </a:rPr>
              <a:t>/performance between the Control and the Test group.</a:t>
            </a:r>
            <a:br>
              <a:rPr lang="en-GB" dirty="0"/>
            </a:br>
            <a:endParaRPr lang="en-DE" dirty="0"/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1770E682-7314-7225-0EB9-B03F9201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4099821">
            <a:off x="-1393705" y="20075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884CA00-6013-C715-AFEA-36F69BC9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4171232">
            <a:off x="-505727" y="82202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27045591-8151-5572-67C6-DC97C6C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4082410">
            <a:off x="433239" y="844736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1BA4077-7B23-9FD2-5439-9EED858A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>
            <a:off x="1650283" y="706074"/>
            <a:ext cx="1938671" cy="1506827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3FB3445-2ABB-743F-F2AE-D2F9F36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9394609">
            <a:off x="1272057" y="266213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71DB71A8-535F-0356-D732-8184CA16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5153019">
            <a:off x="548926" y="3195745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8697D1DE-B519-AFE1-FAF9-55A2CDE5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8603527">
            <a:off x="-583039" y="2960099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75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ABFE-115C-457A-C7E1-A9E661073AB6}"/>
              </a:ext>
            </a:extLst>
          </p:cNvPr>
          <p:cNvSpPr txBox="1"/>
          <p:nvPr/>
        </p:nvSpPr>
        <p:spPr>
          <a:xfrm>
            <a:off x="2918054" y="46994"/>
            <a:ext cx="403319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3200" b="1" spc="-40" dirty="0"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24517-D217-5A86-033D-07054DC60C62}"/>
              </a:ext>
            </a:extLst>
          </p:cNvPr>
          <p:cNvSpPr txBox="1"/>
          <p:nvPr/>
        </p:nvSpPr>
        <p:spPr>
          <a:xfrm>
            <a:off x="2662798" y="2905566"/>
            <a:ext cx="22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Control group</a:t>
            </a:r>
            <a:endParaRPr lang="en-DE" b="1" dirty="0"/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1770E682-7314-7225-0EB9-B03F9201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4099821">
            <a:off x="-1393705" y="20075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884CA00-6013-C715-AFEA-36F69BC9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4171232">
            <a:off x="-505727" y="82202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27045591-8151-5572-67C6-DC97C6C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4082410">
            <a:off x="433239" y="844736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1BA4077-7B23-9FD2-5439-9EED858A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>
            <a:off x="1650283" y="706074"/>
            <a:ext cx="1938671" cy="1506827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3FB3445-2ABB-743F-F2AE-D2F9F36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9394609">
            <a:off x="1272057" y="266213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71DB71A8-535F-0356-D732-8184CA16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5153019">
            <a:off x="548926" y="3195745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8697D1DE-B519-AFE1-FAF9-55A2CDE5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8603527">
            <a:off x="-583039" y="2960099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F34B0-0E58-126D-DA39-7B145E70F26D}"/>
              </a:ext>
            </a:extLst>
          </p:cNvPr>
          <p:cNvSpPr txBox="1"/>
          <p:nvPr/>
        </p:nvSpPr>
        <p:spPr>
          <a:xfrm>
            <a:off x="4875842" y="771119"/>
            <a:ext cx="218309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36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FE30D-B51B-74DC-308A-2D2EABB3F317}"/>
              </a:ext>
            </a:extLst>
          </p:cNvPr>
          <p:cNvSpPr txBox="1"/>
          <p:nvPr/>
        </p:nvSpPr>
        <p:spPr>
          <a:xfrm>
            <a:off x="6328887" y="2905566"/>
            <a:ext cx="21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Test group</a:t>
            </a:r>
            <a:endParaRPr lang="en-DE" b="1" dirty="0"/>
          </a:p>
        </p:txBody>
      </p:sp>
      <p:grpSp>
        <p:nvGrpSpPr>
          <p:cNvPr id="6" name="Google Shape;9002;p63">
            <a:extLst>
              <a:ext uri="{FF2B5EF4-FFF2-40B4-BE49-F238E27FC236}">
                <a16:creationId xmlns:a16="http://schemas.microsoft.com/office/drawing/2014/main" id="{E7E9F044-3534-62C9-8B1F-EDBBCF86044F}"/>
              </a:ext>
            </a:extLst>
          </p:cNvPr>
          <p:cNvGrpSpPr/>
          <p:nvPr/>
        </p:nvGrpSpPr>
        <p:grpSpPr>
          <a:xfrm>
            <a:off x="7371148" y="241066"/>
            <a:ext cx="866984" cy="849034"/>
            <a:chOff x="-37534750" y="2668075"/>
            <a:chExt cx="332400" cy="319900"/>
          </a:xfrm>
          <a:solidFill>
            <a:schemeClr val="tx1"/>
          </a:solidFill>
        </p:grpSpPr>
        <p:sp>
          <p:nvSpPr>
            <p:cNvPr id="7" name="Google Shape;9003;p63">
              <a:extLst>
                <a:ext uri="{FF2B5EF4-FFF2-40B4-BE49-F238E27FC236}">
                  <a16:creationId xmlns:a16="http://schemas.microsoft.com/office/drawing/2014/main" id="{3D17B09D-2247-216E-1430-A1F48F850E8B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04;p63">
              <a:extLst>
                <a:ext uri="{FF2B5EF4-FFF2-40B4-BE49-F238E27FC236}">
                  <a16:creationId xmlns:a16="http://schemas.microsoft.com/office/drawing/2014/main" id="{544C471E-C9BA-1B9C-DEE9-6A61A5ED778D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16F70A-3A89-3D52-7BF9-84069DC5E1E3}"/>
              </a:ext>
            </a:extLst>
          </p:cNvPr>
          <p:cNvSpPr txBox="1"/>
          <p:nvPr/>
        </p:nvSpPr>
        <p:spPr>
          <a:xfrm>
            <a:off x="4640867" y="1550644"/>
            <a:ext cx="26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Total sample: </a:t>
            </a:r>
          </a:p>
          <a:p>
            <a:pPr algn="ctr"/>
            <a:r>
              <a:rPr lang="en-GB" sz="2000" b="1" dirty="0"/>
              <a:t>n= 50.500</a:t>
            </a:r>
            <a:endParaRPr lang="en-DE" sz="2000" b="1" dirty="0"/>
          </a:p>
        </p:txBody>
      </p:sp>
      <p:sp>
        <p:nvSpPr>
          <p:cNvPr id="10" name="Google Shape;9654;p65">
            <a:extLst>
              <a:ext uri="{FF2B5EF4-FFF2-40B4-BE49-F238E27FC236}">
                <a16:creationId xmlns:a16="http://schemas.microsoft.com/office/drawing/2014/main" id="{101CEA26-111F-1D78-08F0-65A76368647B}"/>
              </a:ext>
            </a:extLst>
          </p:cNvPr>
          <p:cNvSpPr/>
          <p:nvPr/>
        </p:nvSpPr>
        <p:spPr>
          <a:xfrm flipH="1">
            <a:off x="8070960" y="2619415"/>
            <a:ext cx="804047" cy="1140470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8797;p62">
            <a:extLst>
              <a:ext uri="{FF2B5EF4-FFF2-40B4-BE49-F238E27FC236}">
                <a16:creationId xmlns:a16="http://schemas.microsoft.com/office/drawing/2014/main" id="{498AC537-FDE6-8E43-D27D-ADE4F518B621}"/>
              </a:ext>
            </a:extLst>
          </p:cNvPr>
          <p:cNvGrpSpPr/>
          <p:nvPr/>
        </p:nvGrpSpPr>
        <p:grpSpPr>
          <a:xfrm>
            <a:off x="4875842" y="2702953"/>
            <a:ext cx="601687" cy="1106221"/>
            <a:chOff x="3342275" y="2615924"/>
            <a:chExt cx="283304" cy="483220"/>
          </a:xfrm>
        </p:grpSpPr>
        <p:sp>
          <p:nvSpPr>
            <p:cNvPr id="20" name="Google Shape;8798;p62">
              <a:extLst>
                <a:ext uri="{FF2B5EF4-FFF2-40B4-BE49-F238E27FC236}">
                  <a16:creationId xmlns:a16="http://schemas.microsoft.com/office/drawing/2014/main" id="{8B19951E-3AA4-E708-CE84-AE37BCD6A9A0}"/>
                </a:ext>
              </a:extLst>
            </p:cNvPr>
            <p:cNvSpPr/>
            <p:nvPr/>
          </p:nvSpPr>
          <p:spPr>
            <a:xfrm>
              <a:off x="3342275" y="2615924"/>
              <a:ext cx="283304" cy="48322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8799;p62">
              <a:extLst>
                <a:ext uri="{FF2B5EF4-FFF2-40B4-BE49-F238E27FC236}">
                  <a16:creationId xmlns:a16="http://schemas.microsoft.com/office/drawing/2014/main" id="{9084B0D6-4277-1DCE-E252-DD2E865157A5}"/>
                </a:ext>
              </a:extLst>
            </p:cNvPr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2CF8E1-33B2-63F2-D3E4-D2B409E7FCE5}"/>
              </a:ext>
            </a:extLst>
          </p:cNvPr>
          <p:cNvSpPr txBox="1"/>
          <p:nvPr/>
        </p:nvSpPr>
        <p:spPr>
          <a:xfrm>
            <a:off x="3139337" y="4011787"/>
            <a:ext cx="26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Control group: </a:t>
            </a:r>
          </a:p>
          <a:p>
            <a:pPr algn="ctr"/>
            <a:r>
              <a:rPr lang="en-GB" sz="2000" b="1" dirty="0"/>
              <a:t>32.243</a:t>
            </a:r>
            <a:endParaRPr lang="en-DE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C0A98-8929-7B79-8D74-AFD2987E0B13}"/>
              </a:ext>
            </a:extLst>
          </p:cNvPr>
          <p:cNvSpPr txBox="1"/>
          <p:nvPr/>
        </p:nvSpPr>
        <p:spPr>
          <a:xfrm>
            <a:off x="6157987" y="4018438"/>
            <a:ext cx="2672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Test group: </a:t>
            </a:r>
          </a:p>
          <a:p>
            <a:pPr algn="ctr"/>
            <a:r>
              <a:rPr lang="en-GB" sz="2000" b="1" dirty="0"/>
              <a:t>= 37.204</a:t>
            </a:r>
            <a:endParaRPr lang="en-DE" sz="2000" b="1" dirty="0"/>
          </a:p>
        </p:txBody>
      </p:sp>
    </p:spTree>
    <p:extLst>
      <p:ext uri="{BB962C8B-B14F-4D97-AF65-F5344CB8AC3E}">
        <p14:creationId xmlns:p14="http://schemas.microsoft.com/office/powerpoint/2010/main" val="264931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ABFE-115C-457A-C7E1-A9E661073AB6}"/>
              </a:ext>
            </a:extLst>
          </p:cNvPr>
          <p:cNvSpPr txBox="1"/>
          <p:nvPr/>
        </p:nvSpPr>
        <p:spPr>
          <a:xfrm>
            <a:off x="2973780" y="120386"/>
            <a:ext cx="4191359" cy="53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3200" b="1" spc="-40" dirty="0"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24517-D217-5A86-033D-07054DC60C62}"/>
              </a:ext>
            </a:extLst>
          </p:cNvPr>
          <p:cNvSpPr txBox="1"/>
          <p:nvPr/>
        </p:nvSpPr>
        <p:spPr>
          <a:xfrm>
            <a:off x="3284691" y="1055502"/>
            <a:ext cx="3320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H0</a:t>
            </a:r>
            <a:r>
              <a:rPr lang="en-GB" sz="1400" b="1" spc="-40" dirty="0">
                <a:latin typeface="+mj-lt"/>
                <a:ea typeface="+mj-ea"/>
                <a:cs typeface="+mj-cs"/>
              </a:rPr>
              <a:t> - There is no difference between the completion rates of the old and new website design</a:t>
            </a:r>
            <a:br>
              <a:rPr lang="en-GB" dirty="0"/>
            </a:br>
            <a:endParaRPr lang="en-DE" dirty="0"/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1770E682-7314-7225-0EB9-B03F9201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4099821">
            <a:off x="-1393705" y="20075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884CA00-6013-C715-AFEA-36F69BC9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4171232">
            <a:off x="-505727" y="82202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27045591-8151-5572-67C6-DC97C6C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4082410">
            <a:off x="433239" y="844736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1BA4077-7B23-9FD2-5439-9EED858A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>
            <a:off x="1650283" y="706074"/>
            <a:ext cx="1938671" cy="1506827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3FB3445-2ABB-743F-F2AE-D2F9F36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9394609">
            <a:off x="1272057" y="266213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71DB71A8-535F-0356-D732-8184CA16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5153019">
            <a:off x="548926" y="3195745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8697D1DE-B519-AFE1-FAF9-55A2CDE5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8603527">
            <a:off x="-583039" y="2960099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03234-6412-397F-9996-F060337100BB}"/>
              </a:ext>
            </a:extLst>
          </p:cNvPr>
          <p:cNvSpPr txBox="1"/>
          <p:nvPr/>
        </p:nvSpPr>
        <p:spPr>
          <a:xfrm>
            <a:off x="6591963" y="1055502"/>
            <a:ext cx="29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H1 </a:t>
            </a:r>
            <a:r>
              <a:rPr lang="en-GB" sz="1400" b="1" spc="-40" dirty="0">
                <a:latin typeface="+mj-lt"/>
                <a:ea typeface="+mj-ea"/>
                <a:cs typeface="+mj-cs"/>
              </a:rPr>
              <a:t>- The new design has a higher completion rate</a:t>
            </a:r>
            <a:endParaRPr lang="en-DE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CC77-E504-88B9-3416-2D7DC06CECA0}"/>
              </a:ext>
            </a:extLst>
          </p:cNvPr>
          <p:cNvSpPr txBox="1"/>
          <p:nvPr/>
        </p:nvSpPr>
        <p:spPr>
          <a:xfrm>
            <a:off x="4572000" y="2197429"/>
            <a:ext cx="327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Statistical significance with </a:t>
            </a:r>
          </a:p>
        </p:txBody>
      </p:sp>
      <p:pic>
        <p:nvPicPr>
          <p:cNvPr id="4100" name="Picture 4" descr="Chi-square goodness of fit test example with primes">
            <a:extLst>
              <a:ext uri="{FF2B5EF4-FFF2-40B4-BE49-F238E27FC236}">
                <a16:creationId xmlns:a16="http://schemas.microsoft.com/office/drawing/2014/main" id="{7E0D9407-FA90-0FA4-0144-6C60857C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12" y="2596835"/>
            <a:ext cx="708588" cy="7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DF4D61-DCDA-B485-44AD-527484236A98}"/>
              </a:ext>
            </a:extLst>
          </p:cNvPr>
          <p:cNvSpPr txBox="1"/>
          <p:nvPr/>
        </p:nvSpPr>
        <p:spPr>
          <a:xfrm>
            <a:off x="4501903" y="2692352"/>
            <a:ext cx="419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for completion rate between</a:t>
            </a:r>
          </a:p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 &amp; Control group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54DDD7B-9BC7-BCE0-0325-F7D6EF8A2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427" y="3830835"/>
            <a:ext cx="762037" cy="7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068C5-91B6-18D1-61AD-DCA9C78776ED}"/>
              </a:ext>
            </a:extLst>
          </p:cNvPr>
          <p:cNvSpPr txBox="1"/>
          <p:nvPr/>
        </p:nvSpPr>
        <p:spPr>
          <a:xfrm>
            <a:off x="3764812" y="3975761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= 0,05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CD422-3FEA-DE31-4988-5774B0E2FCAE}"/>
              </a:ext>
            </a:extLst>
          </p:cNvPr>
          <p:cNvSpPr txBox="1"/>
          <p:nvPr/>
        </p:nvSpPr>
        <p:spPr>
          <a:xfrm>
            <a:off x="5487191" y="3964873"/>
            <a:ext cx="1240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P-Value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DD3BF-A848-1A9A-6328-3580D4847DD3}"/>
              </a:ext>
            </a:extLst>
          </p:cNvPr>
          <p:cNvSpPr txBox="1"/>
          <p:nvPr/>
        </p:nvSpPr>
        <p:spPr>
          <a:xfrm>
            <a:off x="6562879" y="3978125"/>
            <a:ext cx="2230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= 1,77x10^-112</a:t>
            </a:r>
          </a:p>
        </p:txBody>
      </p:sp>
    </p:spTree>
    <p:extLst>
      <p:ext uri="{BB962C8B-B14F-4D97-AF65-F5344CB8AC3E}">
        <p14:creationId xmlns:p14="http://schemas.microsoft.com/office/powerpoint/2010/main" val="1143357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ABFE-115C-457A-C7E1-A9E661073AB6}"/>
              </a:ext>
            </a:extLst>
          </p:cNvPr>
          <p:cNvSpPr txBox="1"/>
          <p:nvPr/>
        </p:nvSpPr>
        <p:spPr>
          <a:xfrm>
            <a:off x="2973780" y="120386"/>
            <a:ext cx="4191359" cy="53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3200" b="1" spc="-40" dirty="0"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24517-D217-5A86-033D-07054DC60C62}"/>
              </a:ext>
            </a:extLst>
          </p:cNvPr>
          <p:cNvSpPr txBox="1"/>
          <p:nvPr/>
        </p:nvSpPr>
        <p:spPr>
          <a:xfrm>
            <a:off x="2725748" y="2738323"/>
            <a:ext cx="332039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H0</a:t>
            </a:r>
            <a:r>
              <a:rPr lang="en-GB" sz="1400" b="1" spc="-40" dirty="0">
                <a:latin typeface="+mj-lt"/>
                <a:ea typeface="+mj-ea"/>
                <a:cs typeface="+mj-cs"/>
              </a:rPr>
              <a:t> -  Avg. Completion rate between groups is the same</a:t>
            </a:r>
            <a:br>
              <a:rPr lang="en-GB" dirty="0"/>
            </a:br>
            <a:endParaRPr lang="en-DE" dirty="0"/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1770E682-7314-7225-0EB9-B03F9201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4099821">
            <a:off x="-1393705" y="20075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884CA00-6013-C715-AFEA-36F69BC9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4171232">
            <a:off x="-505727" y="82202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27045591-8151-5572-67C6-DC97C6CC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4082410">
            <a:off x="433239" y="844736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1BA4077-7B23-9FD2-5439-9EED858AA6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>
            <a:off x="1650283" y="706074"/>
            <a:ext cx="1938671" cy="1506827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3FB3445-2ABB-743F-F2AE-D2F9F36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9394609">
            <a:off x="1272057" y="266213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71DB71A8-535F-0356-D732-8184CA16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5153019">
            <a:off x="548926" y="3195745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8697D1DE-B519-AFE1-FAF9-55A2CDE5942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8603527">
            <a:off x="-583039" y="2960099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203234-6412-397F-9996-F060337100BB}"/>
              </a:ext>
            </a:extLst>
          </p:cNvPr>
          <p:cNvSpPr txBox="1"/>
          <p:nvPr/>
        </p:nvSpPr>
        <p:spPr>
          <a:xfrm>
            <a:off x="6033020" y="2738323"/>
            <a:ext cx="2928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spc="-4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H1 </a:t>
            </a:r>
            <a:r>
              <a:rPr lang="en-GB" sz="1400" b="1" spc="-40" dirty="0">
                <a:latin typeface="+mj-lt"/>
                <a:ea typeface="+mj-ea"/>
                <a:cs typeface="+mj-cs"/>
              </a:rPr>
              <a:t>– Avg. Completion rate is different between the 2 groups</a:t>
            </a:r>
            <a:endParaRPr lang="en-DE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0DCC77-E504-88B9-3416-2D7DC06CECA0}"/>
              </a:ext>
            </a:extLst>
          </p:cNvPr>
          <p:cNvSpPr txBox="1"/>
          <p:nvPr/>
        </p:nvSpPr>
        <p:spPr>
          <a:xfrm>
            <a:off x="4625964" y="1094944"/>
            <a:ext cx="327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Statistical significance with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F4D61-DCDA-B485-44AD-527484236A98}"/>
              </a:ext>
            </a:extLst>
          </p:cNvPr>
          <p:cNvSpPr txBox="1"/>
          <p:nvPr/>
        </p:nvSpPr>
        <p:spPr>
          <a:xfrm>
            <a:off x="4555867" y="1589867"/>
            <a:ext cx="4191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Average time to completion between Control and Test group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54DDD7B-9BC7-BCE0-0325-F7D6EF8A2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53" y="3738596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068C5-91B6-18D1-61AD-DCA9C78776ED}"/>
              </a:ext>
            </a:extLst>
          </p:cNvPr>
          <p:cNvSpPr txBox="1"/>
          <p:nvPr/>
        </p:nvSpPr>
        <p:spPr>
          <a:xfrm>
            <a:off x="3827834" y="3726419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= 0,05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CD422-3FEA-DE31-4988-5774B0E2FCAE}"/>
              </a:ext>
            </a:extLst>
          </p:cNvPr>
          <p:cNvSpPr txBox="1"/>
          <p:nvPr/>
        </p:nvSpPr>
        <p:spPr>
          <a:xfrm>
            <a:off x="5834526" y="4057317"/>
            <a:ext cx="1240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P-Value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0DD3BF-A848-1A9A-6328-3580D4847DD3}"/>
              </a:ext>
            </a:extLst>
          </p:cNvPr>
          <p:cNvSpPr txBox="1"/>
          <p:nvPr/>
        </p:nvSpPr>
        <p:spPr>
          <a:xfrm>
            <a:off x="6910214" y="4070569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= 1,84x10^-16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6B5109-A662-2957-0736-1E212929A879}"/>
              </a:ext>
            </a:extLst>
          </p:cNvPr>
          <p:cNvSpPr/>
          <p:nvPr/>
        </p:nvSpPr>
        <p:spPr>
          <a:xfrm>
            <a:off x="3607503" y="1351722"/>
            <a:ext cx="7524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6000" b="1" cap="none" spc="0" dirty="0">
                <a:ln/>
                <a:solidFill>
                  <a:schemeClr val="accent3"/>
                </a:solidFill>
                <a:effectLst/>
              </a:rPr>
              <a:t>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1463CE-D8F2-9FAB-F362-C70BFFA56955}"/>
              </a:ext>
            </a:extLst>
          </p:cNvPr>
          <p:cNvSpPr/>
          <p:nvPr/>
        </p:nvSpPr>
        <p:spPr>
          <a:xfrm>
            <a:off x="3517237" y="4263367"/>
            <a:ext cx="31059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3600" b="1" cap="none" spc="0" dirty="0">
                <a:ln/>
                <a:solidFill>
                  <a:schemeClr val="accent3"/>
                </a:solidFill>
                <a:effectLst/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C9643-DE03-2761-96B3-128CD00DC44F}"/>
              </a:ext>
            </a:extLst>
          </p:cNvPr>
          <p:cNvSpPr txBox="1"/>
          <p:nvPr/>
        </p:nvSpPr>
        <p:spPr>
          <a:xfrm>
            <a:off x="3860713" y="4320792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/>
              <a:t>= -8,23</a:t>
            </a:r>
          </a:p>
        </p:txBody>
      </p:sp>
    </p:spTree>
    <p:extLst>
      <p:ext uri="{BB962C8B-B14F-4D97-AF65-F5344CB8AC3E}">
        <p14:creationId xmlns:p14="http://schemas.microsoft.com/office/powerpoint/2010/main" val="1061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E2139-C013-BF86-76A6-C02329BDC365}"/>
              </a:ext>
            </a:extLst>
          </p:cNvPr>
          <p:cNvSpPr txBox="1"/>
          <p:nvPr/>
        </p:nvSpPr>
        <p:spPr>
          <a:xfrm>
            <a:off x="2776820" y="173021"/>
            <a:ext cx="296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Tableau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C50C1-7B76-7A30-93CB-7C0A7CD89922}"/>
              </a:ext>
            </a:extLst>
          </p:cNvPr>
          <p:cNvSpPr txBox="1"/>
          <p:nvPr/>
        </p:nvSpPr>
        <p:spPr>
          <a:xfrm>
            <a:off x="4405921" y="2105462"/>
            <a:ext cx="2618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4800" dirty="0">
              <a:highlight>
                <a:srgbClr val="FFFF00"/>
              </a:highlight>
            </a:endParaRPr>
          </a:p>
        </p:txBody>
      </p:sp>
      <p:pic>
        <p:nvPicPr>
          <p:cNvPr id="14" name="Picture 13" descr="A close-up of a staircase&#10;&#10;Description automatically generated">
            <a:extLst>
              <a:ext uri="{FF2B5EF4-FFF2-40B4-BE49-F238E27FC236}">
                <a16:creationId xmlns:a16="http://schemas.microsoft.com/office/drawing/2014/main" id="{7F13AA30-4AFD-FCE2-0D02-E7DF67A2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6594127">
            <a:off x="-971549" y="1002844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15" name="Picture 14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07B72282-B748-EA56-3236-AB0A793D37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6665538">
            <a:off x="451548" y="48309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16" name="Picture 15" descr="A group of graphs and charts&#10;&#10;Description automatically generated">
            <a:extLst>
              <a:ext uri="{FF2B5EF4-FFF2-40B4-BE49-F238E27FC236}">
                <a16:creationId xmlns:a16="http://schemas.microsoft.com/office/drawing/2014/main" id="{425F8003-C868-6AE2-BC97-E3957BC2F1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396899">
            <a:off x="2454024" y="843670"/>
            <a:ext cx="6521950" cy="3867538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</p:spPr>
      </p:pic>
      <p:pic>
        <p:nvPicPr>
          <p:cNvPr id="17" name="Picture 16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D55F0724-F50F-72A5-9789-29819BD3BB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9274770">
            <a:off x="1365579" y="2411287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18" name="Picture 17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8DEC9A01-A1D6-0064-51BF-ACB257F1B6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288915">
            <a:off x="574759" y="3265246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19" name="Picture 18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BAA690C9-43EA-275A-4839-E818E0026E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7647325">
            <a:off x="-372121" y="2961027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0" name="Picture 19" descr="A cell phone on a table&#10;&#10;Description automatically generated">
            <a:extLst>
              <a:ext uri="{FF2B5EF4-FFF2-40B4-BE49-F238E27FC236}">
                <a16:creationId xmlns:a16="http://schemas.microsoft.com/office/drawing/2014/main" id="{A66E7382-FCDD-74FE-60CB-C45551AB760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1097833">
            <a:off x="-1055120" y="2057498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7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072D1-911A-3F3C-68E1-26649CB6C403}"/>
              </a:ext>
            </a:extLst>
          </p:cNvPr>
          <p:cNvSpPr txBox="1"/>
          <p:nvPr/>
        </p:nvSpPr>
        <p:spPr>
          <a:xfrm>
            <a:off x="3628892" y="367128"/>
            <a:ext cx="3173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 Evaluation</a:t>
            </a:r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7FA8527D-397F-8D34-C610-D1EA6A9C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9911577">
            <a:off x="276207" y="738629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A1F7DFC0-04A4-C716-42F7-08519B95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>
            <a:off x="2117386" y="535837"/>
            <a:ext cx="997544" cy="1942277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3F29AD51-05A3-437F-0B4C-8D390D6C67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9894166">
            <a:off x="1388330" y="2839912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B641E2E0-16FE-F949-049B-BB873FCFB4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992220">
            <a:off x="459819" y="3478186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4627081-E9AA-1C29-AFBF-DC0E529E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3606365">
            <a:off x="-721453" y="330082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4C846B37-A60B-35F1-7F99-0804FF2C22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0964775">
            <a:off x="-1042868" y="2050873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94D798C7-55F7-58E5-BDFD-F187CE6D27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4415283">
            <a:off x="-683035" y="1007111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94392E60-90E3-74BE-2A92-E16E23D9E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5818" y="367955"/>
            <a:ext cx="1103035" cy="11030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846F7A-6FF3-951B-0979-0AA7DE6FECD0}"/>
              </a:ext>
            </a:extLst>
          </p:cNvPr>
          <p:cNvSpPr txBox="1"/>
          <p:nvPr/>
        </p:nvSpPr>
        <p:spPr>
          <a:xfrm>
            <a:off x="3234736" y="1727179"/>
            <a:ext cx="5657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Sample was randomly and equaly picked?</a:t>
            </a:r>
          </a:p>
          <a:p>
            <a:pPr marL="285750" indent="-285750">
              <a:buFontTx/>
              <a:buChar char="-"/>
            </a:pPr>
            <a:r>
              <a:rPr lang="en-DE" sz="1600" b="1" dirty="0"/>
              <a:t>Yes (if total users)</a:t>
            </a:r>
          </a:p>
          <a:p>
            <a:pPr marL="285750" indent="-285750">
              <a:buFontTx/>
              <a:buChar char="-"/>
            </a:pPr>
            <a:r>
              <a:rPr lang="en-DE" sz="1600" b="1" dirty="0"/>
              <a:t>Yes</a:t>
            </a:r>
          </a:p>
          <a:p>
            <a:r>
              <a:rPr lang="en-DE" sz="1600" b="1" dirty="0"/>
              <a:t>Were there any biases?</a:t>
            </a:r>
          </a:p>
          <a:p>
            <a:r>
              <a:rPr lang="en-DE" sz="1600" b="1" dirty="0"/>
              <a:t>-  Yes (in favor of the new webpage)</a:t>
            </a:r>
          </a:p>
          <a:p>
            <a:r>
              <a:rPr lang="en-DE" sz="1600" b="1" dirty="0"/>
              <a:t>Time Frame:</a:t>
            </a:r>
          </a:p>
          <a:p>
            <a:pPr marL="285750" indent="-285750">
              <a:buFontTx/>
              <a:buChar char="-"/>
            </a:pPr>
            <a:r>
              <a:rPr lang="en-DE" sz="1600" b="1" dirty="0"/>
              <a:t>Too short for an experiment (Seasonality effect or others)</a:t>
            </a:r>
          </a:p>
          <a:p>
            <a:pPr marL="285750" indent="-285750">
              <a:buFontTx/>
              <a:buChar char="-"/>
            </a:pPr>
            <a:endParaRPr lang="en-DE" sz="1600" b="1" dirty="0"/>
          </a:p>
          <a:p>
            <a:r>
              <a:rPr lang="en-DE" sz="1600" b="1" dirty="0"/>
              <a:t>Additional Data:</a:t>
            </a:r>
          </a:p>
          <a:p>
            <a:r>
              <a:rPr lang="en-DE" sz="1600" b="1" dirty="0"/>
              <a:t>-Info about the specific changes and what a step means</a:t>
            </a:r>
          </a:p>
          <a:p>
            <a:r>
              <a:rPr lang="en-DE" sz="1600" b="1" dirty="0"/>
              <a:t>-Relevance of the different devices</a:t>
            </a:r>
          </a:p>
        </p:txBody>
      </p:sp>
    </p:spTree>
    <p:extLst>
      <p:ext uri="{BB962C8B-B14F-4D97-AF65-F5344CB8AC3E}">
        <p14:creationId xmlns:p14="http://schemas.microsoft.com/office/powerpoint/2010/main" val="69988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D072D1-911A-3F3C-68E1-26649CB6C403}"/>
              </a:ext>
            </a:extLst>
          </p:cNvPr>
          <p:cNvSpPr txBox="1"/>
          <p:nvPr/>
        </p:nvSpPr>
        <p:spPr>
          <a:xfrm>
            <a:off x="3628892" y="367128"/>
            <a:ext cx="3173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 Evaluation</a:t>
            </a:r>
          </a:p>
        </p:txBody>
      </p:sp>
      <p:pic>
        <p:nvPicPr>
          <p:cNvPr id="13" name="Picture 12" descr="A close-up of a staircase&#10;&#10;Description automatically generated">
            <a:extLst>
              <a:ext uri="{FF2B5EF4-FFF2-40B4-BE49-F238E27FC236}">
                <a16:creationId xmlns:a16="http://schemas.microsoft.com/office/drawing/2014/main" id="{7FA8527D-397F-8D34-C610-D1EA6A9C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9911577">
            <a:off x="276207" y="738629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4" name="Picture 1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A1F7DFC0-04A4-C716-42F7-08519B95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>
            <a:off x="2117386" y="535837"/>
            <a:ext cx="997544" cy="1942277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</p:spPr>
      </p:pic>
      <p:pic>
        <p:nvPicPr>
          <p:cNvPr id="15" name="Picture 14" descr="A group of graphs and charts&#10;&#10;Description automatically generated">
            <a:extLst>
              <a:ext uri="{FF2B5EF4-FFF2-40B4-BE49-F238E27FC236}">
                <a16:creationId xmlns:a16="http://schemas.microsoft.com/office/drawing/2014/main" id="{3F29AD51-05A3-437F-0B4C-8D390D6C67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9894166">
            <a:off x="1388330" y="2839912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6" name="Picture 1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B641E2E0-16FE-F949-049B-BB873FCFB4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992220">
            <a:off x="459819" y="3478186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7" name="Picture 1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4627081-E9AA-1C29-AFBF-DC0E529E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3606365">
            <a:off x="-721453" y="3300822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8" name="Picture 1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4C846B37-A60B-35F1-7F99-0804FF2C220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0964775">
            <a:off x="-1042868" y="2050873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19" name="Picture 18" descr="A cell phone on a table&#10;&#10;Description automatically generated">
            <a:extLst>
              <a:ext uri="{FF2B5EF4-FFF2-40B4-BE49-F238E27FC236}">
                <a16:creationId xmlns:a16="http://schemas.microsoft.com/office/drawing/2014/main" id="{94D798C7-55F7-58E5-BDFD-F187CE6D27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4415283">
            <a:off x="-683035" y="1007111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205"/>
              </a:srgbClr>
            </a:outerShdw>
          </a:effectLst>
        </p:spPr>
      </p:pic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94392E60-90E3-74BE-2A92-E16E23D9ED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5818" y="367955"/>
            <a:ext cx="1103035" cy="11030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530266-B300-800B-299E-9F4F7A21DE92}"/>
              </a:ext>
            </a:extLst>
          </p:cNvPr>
          <p:cNvSpPr txBox="1"/>
          <p:nvPr/>
        </p:nvSpPr>
        <p:spPr>
          <a:xfrm>
            <a:off x="3631935" y="1834051"/>
            <a:ext cx="4611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/>
              <a:t>Difference in the behavior based on the demographics: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BE7FD-8874-3E6A-D9AF-E68C3E834DB0}"/>
              </a:ext>
            </a:extLst>
          </p:cNvPr>
          <p:cNvSpPr txBox="1"/>
          <p:nvPr/>
        </p:nvSpPr>
        <p:spPr>
          <a:xfrm>
            <a:off x="3637443" y="285415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Gender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CF931-486B-9B68-7E60-DE05F30147AB}"/>
              </a:ext>
            </a:extLst>
          </p:cNvPr>
          <p:cNvSpPr txBox="1"/>
          <p:nvPr/>
        </p:nvSpPr>
        <p:spPr>
          <a:xfrm>
            <a:off x="6489027" y="285415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DB4A2-6BBB-4CEE-8C19-7D335DAFF9F0}"/>
              </a:ext>
            </a:extLst>
          </p:cNvPr>
          <p:cNvSpPr txBox="1"/>
          <p:nvPr/>
        </p:nvSpPr>
        <p:spPr>
          <a:xfrm>
            <a:off x="3632065" y="3945101"/>
            <a:ext cx="97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Wealth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EE825A-3354-91E3-10ED-930AA0694CD3}"/>
              </a:ext>
            </a:extLst>
          </p:cNvPr>
          <p:cNvSpPr txBox="1"/>
          <p:nvPr/>
        </p:nvSpPr>
        <p:spPr>
          <a:xfrm>
            <a:off x="6489027" y="3929731"/>
            <a:ext cx="94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Tenure</a:t>
            </a:r>
          </a:p>
        </p:txBody>
      </p:sp>
    </p:spTree>
    <p:extLst>
      <p:ext uri="{BB962C8B-B14F-4D97-AF65-F5344CB8AC3E}">
        <p14:creationId xmlns:p14="http://schemas.microsoft.com/office/powerpoint/2010/main" val="17452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1" name="Rectangle 540">
            <a:extLst>
              <a:ext uri="{FF2B5EF4-FFF2-40B4-BE49-F238E27FC236}">
                <a16:creationId xmlns:a16="http://schemas.microsoft.com/office/drawing/2014/main" id="{6D0B8DCA-4ECA-4A7C-A60C-06E4936CD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Rectangle 542">
            <a:extLst>
              <a:ext uri="{FF2B5EF4-FFF2-40B4-BE49-F238E27FC236}">
                <a16:creationId xmlns:a16="http://schemas.microsoft.com/office/drawing/2014/main" id="{E0C8F276-32CD-4B7E-9BAC-4BA3D8078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Google Shape;535;p30"/>
          <p:cNvSpPr/>
          <p:nvPr/>
        </p:nvSpPr>
        <p:spPr>
          <a:xfrm rot="-5400000">
            <a:off x="-1229837" y="-3241537"/>
            <a:ext cx="81000" cy="780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solidFill>
            <a:schemeClr val="lt1"/>
          </a:solidFill>
          <a:ln w="22300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/>
          </p:cNvSpPr>
          <p:nvPr/>
        </p:nvSpPr>
        <p:spPr>
          <a:xfrm>
            <a:off x="4991006" y="2597109"/>
            <a:ext cx="2562905" cy="1315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49074">
              <a:lnSpc>
                <a:spcPct val="90000"/>
              </a:lnSpc>
              <a:spcBef>
                <a:spcPct val="0"/>
              </a:spcBef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400" b="1" spc="-40" dirty="0">
                <a:latin typeface="+mj-lt"/>
                <a:ea typeface="+mj-ea"/>
                <a:cs typeface="+mj-cs"/>
              </a:rPr>
              <a:t>Alex </a:t>
            </a:r>
            <a:r>
              <a:rPr lang="de-DE" sz="2400" b="1" spc="-40" dirty="0" err="1">
                <a:latin typeface="+mj-lt"/>
                <a:ea typeface="+mj-ea"/>
                <a:cs typeface="+mj-cs"/>
              </a:rPr>
              <a:t>Krc</a:t>
            </a:r>
            <a:endParaRPr lang="de-DE" sz="2400" b="1" spc="-40" dirty="0">
              <a:latin typeface="+mj-lt"/>
              <a:ea typeface="+mj-ea"/>
              <a:cs typeface="+mj-cs"/>
            </a:endParaRPr>
          </a:p>
          <a:p>
            <a:pPr marL="171450" indent="-149074" defTabSz="477036"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400" b="1" spc="-40" dirty="0">
                <a:latin typeface="+mj-lt"/>
                <a:ea typeface="+mj-ea"/>
                <a:cs typeface="+mj-cs"/>
              </a:rPr>
              <a:t>Mateo </a:t>
            </a:r>
            <a:r>
              <a:rPr lang="de-DE" sz="2400" b="1" spc="-40" dirty="0" err="1">
                <a:latin typeface="+mj-lt"/>
                <a:ea typeface="+mj-ea"/>
                <a:cs typeface="+mj-cs"/>
              </a:rPr>
              <a:t>Mariaca</a:t>
            </a:r>
            <a:endParaRPr lang="de-DE" sz="2400" b="1" spc="-40" dirty="0">
              <a:latin typeface="+mj-lt"/>
              <a:ea typeface="+mj-ea"/>
              <a:cs typeface="+mj-cs"/>
            </a:endParaRPr>
          </a:p>
        </p:txBody>
      </p:sp>
      <p:sp>
        <p:nvSpPr>
          <p:cNvPr id="536" name="Google Shape;536;p30"/>
          <p:cNvSpPr/>
          <p:nvPr/>
        </p:nvSpPr>
        <p:spPr>
          <a:xfrm rot="10800000">
            <a:off x="4874024" y="3535860"/>
            <a:ext cx="1984182" cy="13"/>
          </a:xfrm>
          <a:custGeom>
            <a:avLst/>
            <a:gdLst/>
            <a:ahLst/>
            <a:cxnLst/>
            <a:rect l="l" t="t" r="r" b="b"/>
            <a:pathLst>
              <a:path w="130578" h="1" fill="none" extrusionOk="0">
                <a:moveTo>
                  <a:pt x="0" y="0"/>
                </a:moveTo>
                <a:lnTo>
                  <a:pt x="13057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6858211" y="3510015"/>
            <a:ext cx="55279" cy="532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4;p30">
            <a:extLst>
              <a:ext uri="{FF2B5EF4-FFF2-40B4-BE49-F238E27FC236}">
                <a16:creationId xmlns:a16="http://schemas.microsoft.com/office/drawing/2014/main" id="{4FE1AD8E-CDB0-2A5C-D368-40D1B39CEF06}"/>
              </a:ext>
            </a:extLst>
          </p:cNvPr>
          <p:cNvSpPr txBox="1">
            <a:spLocks/>
          </p:cNvSpPr>
          <p:nvPr/>
        </p:nvSpPr>
        <p:spPr>
          <a:xfrm>
            <a:off x="7553911" y="4544670"/>
            <a:ext cx="1774231" cy="33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Kumbh Sans"/>
              <a:buNone/>
              <a:defRPr sz="16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Kumbh Sans"/>
              <a:buNone/>
              <a:defRPr sz="1800" b="0" i="0" u="none" strike="noStrike" cap="none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pPr marL="22376" indent="-149074" defTabSz="477036"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1400" b="1" spc="-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08.05.2024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800045-B76C-B958-017F-DBDE1C810E97}"/>
              </a:ext>
            </a:extLst>
          </p:cNvPr>
          <p:cNvSpPr txBox="1"/>
          <p:nvPr/>
        </p:nvSpPr>
        <p:spPr>
          <a:xfrm rot="21566551">
            <a:off x="1128847" y="1997637"/>
            <a:ext cx="192848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pic>
        <p:nvPicPr>
          <p:cNvPr id="10" name="Picture 9" descr="A close-up of a staircase&#10;&#10;Description automatically generated">
            <a:extLst>
              <a:ext uri="{FF2B5EF4-FFF2-40B4-BE49-F238E27FC236}">
                <a16:creationId xmlns:a16="http://schemas.microsoft.com/office/drawing/2014/main" id="{9F234EC7-0062-F1EF-AE89-ABCD5338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6139207">
            <a:off x="2381075" y="2882621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</p:spPr>
      </p:pic>
      <p:pic>
        <p:nvPicPr>
          <p:cNvPr id="11" name="Picture 10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6BB75E38-FF97-9B74-873F-33861205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6210618">
            <a:off x="1483555" y="2990281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</p:spPr>
      </p:pic>
      <p:pic>
        <p:nvPicPr>
          <p:cNvPr id="12" name="Picture 11" descr="A group of graphs and charts&#10;&#10;Description automatically generated">
            <a:extLst>
              <a:ext uri="{FF2B5EF4-FFF2-40B4-BE49-F238E27FC236}">
                <a16:creationId xmlns:a16="http://schemas.microsoft.com/office/drawing/2014/main" id="{82EB0FA8-C475-1F7A-3578-28C9E5140A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6121796">
            <a:off x="224094" y="2644638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</p:spPr>
      </p:pic>
      <p:pic>
        <p:nvPicPr>
          <p:cNvPr id="13" name="Picture 12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94AA965C-D71D-D012-E15B-F70198E4ED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8716690">
            <a:off x="197341" y="1297471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23" name="Picture 22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13B1C9E5-EBF9-BD60-F479-C1F21034D4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1814719">
            <a:off x="1082137" y="464882"/>
            <a:ext cx="1232988" cy="1023889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</p:spPr>
      </p:pic>
      <p:pic>
        <p:nvPicPr>
          <p:cNvPr id="24" name="Picture 23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4AF0255C-40FD-8CE7-8E05-54C9B8CB09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8792405">
            <a:off x="2512797" y="508688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5" name="Picture 24" descr="A cell phone on a table&#10;&#10;Description automatically generated">
            <a:extLst>
              <a:ext uri="{FF2B5EF4-FFF2-40B4-BE49-F238E27FC236}">
                <a16:creationId xmlns:a16="http://schemas.microsoft.com/office/drawing/2014/main" id="{2FE58CAE-C8D2-6DB5-4A6A-C813E708A07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642913">
            <a:off x="3044326" y="1516840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119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4071D5-04EF-1F15-B799-61C9FFF3628D}"/>
              </a:ext>
            </a:extLst>
          </p:cNvPr>
          <p:cNvSpPr txBox="1"/>
          <p:nvPr/>
        </p:nvSpPr>
        <p:spPr>
          <a:xfrm>
            <a:off x="3855876" y="301899"/>
            <a:ext cx="4612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Challenges &amp; learnings</a:t>
            </a:r>
          </a:p>
        </p:txBody>
      </p:sp>
      <p:pic>
        <p:nvPicPr>
          <p:cNvPr id="23" name="Picture 22" descr="A close-up of a staircase&#10;&#10;Description automatically generated">
            <a:extLst>
              <a:ext uri="{FF2B5EF4-FFF2-40B4-BE49-F238E27FC236}">
                <a16:creationId xmlns:a16="http://schemas.microsoft.com/office/drawing/2014/main" id="{1B6B2353-FF60-AF02-3159-CBF5B602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627278">
            <a:off x="1916950" y="723532"/>
            <a:ext cx="2180790" cy="1788678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</p:spPr>
      </p:pic>
      <p:pic>
        <p:nvPicPr>
          <p:cNvPr id="24" name="Picture 23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2E827811-4832-3413-6073-08554BEA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698689">
            <a:off x="1739993" y="2445727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5" name="Picture 24" descr="A group of graphs and charts&#10;&#10;Description automatically generated">
            <a:extLst>
              <a:ext uri="{FF2B5EF4-FFF2-40B4-BE49-F238E27FC236}">
                <a16:creationId xmlns:a16="http://schemas.microsoft.com/office/drawing/2014/main" id="{AA7EAA2D-B4B2-A3DB-6845-1C622087A3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609867">
            <a:off x="620214" y="356889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6" name="Picture 25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ADF5D880-079E-6DD2-95DD-515A79A205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4307921">
            <a:off x="-513978" y="3168488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7" name="Picture 26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B2A215D6-FFDF-79B9-8CA0-5B2FD8FCB0E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6922066">
            <a:off x="-1139730" y="210704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8" name="Picture 27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58013215-49A3-7E99-06EF-79B970822DC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4280476">
            <a:off x="-399754" y="803799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29" name="Picture 28" descr="A cell phone on a table&#10;&#10;Description automatically generated">
            <a:extLst>
              <a:ext uri="{FF2B5EF4-FFF2-40B4-BE49-F238E27FC236}">
                <a16:creationId xmlns:a16="http://schemas.microsoft.com/office/drawing/2014/main" id="{744675B7-1ED5-B978-B477-EA9EC93C7C8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7730984">
            <a:off x="662696" y="513894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97EDE1-9235-C966-01BF-127ED79E9D7C}"/>
              </a:ext>
            </a:extLst>
          </p:cNvPr>
          <p:cNvSpPr txBox="1"/>
          <p:nvPr/>
        </p:nvSpPr>
        <p:spPr>
          <a:xfrm>
            <a:off x="3765833" y="1791830"/>
            <a:ext cx="4734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E" b="1" dirty="0"/>
              <a:t>Reading the instructions</a:t>
            </a:r>
          </a:p>
          <a:p>
            <a:endParaRPr lang="en-DE" b="1" dirty="0"/>
          </a:p>
          <a:p>
            <a:pPr marL="285750" indent="-285750">
              <a:buFontTx/>
              <a:buChar char="-"/>
            </a:pPr>
            <a:r>
              <a:rPr lang="en-DE" b="1" dirty="0"/>
              <a:t>Understanding and manipulating data</a:t>
            </a:r>
          </a:p>
          <a:p>
            <a:pPr marL="285750" indent="-285750">
              <a:buFontTx/>
              <a:buChar char="-"/>
            </a:pPr>
            <a:endParaRPr lang="en-DE" b="1" dirty="0"/>
          </a:p>
          <a:p>
            <a:pPr marL="285750" indent="-285750">
              <a:buFontTx/>
              <a:buChar char="-"/>
            </a:pPr>
            <a:r>
              <a:rPr lang="en-DE" b="1" dirty="0"/>
              <a:t>Working with Tableau</a:t>
            </a:r>
          </a:p>
          <a:p>
            <a:pPr marL="285750" indent="-285750">
              <a:buFontTx/>
              <a:buChar char="-"/>
            </a:pPr>
            <a:endParaRPr lang="en-DE" b="1" dirty="0"/>
          </a:p>
          <a:p>
            <a:pPr marL="285750" indent="-285750">
              <a:buFontTx/>
              <a:buChar char="-"/>
            </a:pP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2031597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" name="Rectangle 541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2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51CC0D-EBD5-1A6B-D745-9B6EA29A950D}"/>
              </a:ext>
            </a:extLst>
          </p:cNvPr>
          <p:cNvSpPr/>
          <p:nvPr/>
        </p:nvSpPr>
        <p:spPr>
          <a:xfrm>
            <a:off x="1009238" y="1686444"/>
            <a:ext cx="2902226" cy="2608193"/>
          </a:xfrm>
          <a:prstGeom prst="ellipse">
            <a:avLst/>
          </a:prstGeom>
          <a:solidFill>
            <a:srgbClr val="92D050"/>
          </a:solidFill>
          <a:ln>
            <a:solidFill>
              <a:schemeClr val="accent1">
                <a:shade val="15000"/>
                <a:alpha val="6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3" name="Google Shape;533;p30"/>
          <p:cNvSpPr txBox="1">
            <a:spLocks noGrp="1"/>
          </p:cNvSpPr>
          <p:nvPr>
            <p:ph type="ctrTitle"/>
          </p:nvPr>
        </p:nvSpPr>
        <p:spPr>
          <a:xfrm>
            <a:off x="1826360" y="2625306"/>
            <a:ext cx="1780543" cy="71354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sz="2000" spc="-40" dirty="0">
                <a:solidFill>
                  <a:schemeClr val="bg1"/>
                </a:solidFill>
              </a:rPr>
              <a:t>VANGUARD</a:t>
            </a:r>
            <a:br>
              <a:rPr lang="en-US" sz="2000" spc="-40" dirty="0">
                <a:solidFill>
                  <a:schemeClr val="bg1"/>
                </a:solidFill>
              </a:rPr>
            </a:br>
            <a:r>
              <a:rPr lang="en-US" sz="2000" spc="-40" dirty="0">
                <a:solidFill>
                  <a:schemeClr val="bg1"/>
                </a:solidFill>
              </a:rPr>
              <a:t>A/B TEST</a:t>
            </a:r>
            <a:endParaRPr lang="en-US" sz="2000" i="1" spc="-40" dirty="0">
              <a:solidFill>
                <a:schemeClr val="bg1"/>
              </a:solidFill>
            </a:endParaRPr>
          </a:p>
        </p:txBody>
      </p:sp>
      <p:sp>
        <p:nvSpPr>
          <p:cNvPr id="535" name="Google Shape;535;p30"/>
          <p:cNvSpPr/>
          <p:nvPr/>
        </p:nvSpPr>
        <p:spPr>
          <a:xfrm rot="-5400000">
            <a:off x="-1229837" y="-3241537"/>
            <a:ext cx="81000" cy="780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solidFill>
            <a:schemeClr val="lt1"/>
          </a:solidFill>
          <a:ln w="22300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DC039-876A-3223-490C-DF567BAB5A9A}"/>
              </a:ext>
            </a:extLst>
          </p:cNvPr>
          <p:cNvSpPr txBox="1"/>
          <p:nvPr/>
        </p:nvSpPr>
        <p:spPr>
          <a:xfrm>
            <a:off x="2705184" y="160341"/>
            <a:ext cx="461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DE" sz="4000" b="1" spc="-4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6" name="Picture 5" descr="A close-up of a staircase&#10;&#10;Description automatically generated">
            <a:extLst>
              <a:ext uri="{FF2B5EF4-FFF2-40B4-BE49-F238E27FC236}">
                <a16:creationId xmlns:a16="http://schemas.microsoft.com/office/drawing/2014/main" id="{045C6124-44B9-11C2-EDCA-513573A6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1627278">
            <a:off x="3126684" y="1796511"/>
            <a:ext cx="1452277" cy="1191154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</p:spPr>
      </p:pic>
      <p:pic>
        <p:nvPicPr>
          <p:cNvPr id="7" name="Picture 6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D03E1925-23CC-1F82-D1D5-FBD52C82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1698689">
            <a:off x="3379570" y="2809910"/>
            <a:ext cx="780481" cy="1519642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8" name="Picture 7" descr="A group of graphs and charts&#10;&#10;Description automatically generated">
            <a:extLst>
              <a:ext uri="{FF2B5EF4-FFF2-40B4-BE49-F238E27FC236}">
                <a16:creationId xmlns:a16="http://schemas.microsoft.com/office/drawing/2014/main" id="{43D9EB13-7D4E-D7DE-0306-25AD5950D9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1609867">
            <a:off x="2279080" y="3958929"/>
            <a:ext cx="1379915" cy="818294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9" name="Picture 8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902F5219-49B3-7E69-576B-BB3348D341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4307921">
            <a:off x="1033328" y="3563512"/>
            <a:ext cx="1455641" cy="1131394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0" name="Picture 9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59DAA87E-02A8-FE22-4002-A9B5D91F58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6922066">
            <a:off x="485992" y="2502524"/>
            <a:ext cx="1459332" cy="1211848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1" name="Picture 10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0FCAC314-1FE5-502E-E189-B0E95C3A3C3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4280476">
            <a:off x="1172506" y="1150179"/>
            <a:ext cx="831390" cy="1632711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pic>
        <p:nvPicPr>
          <p:cNvPr id="12" name="Picture 11" descr="A cell phone on a table&#10;&#10;Description automatically generated">
            <a:extLst>
              <a:ext uri="{FF2B5EF4-FFF2-40B4-BE49-F238E27FC236}">
                <a16:creationId xmlns:a16="http://schemas.microsoft.com/office/drawing/2014/main" id="{4EDC78B8-024A-E38F-EE37-649A4395FCC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7730984">
            <a:off x="2369037" y="858366"/>
            <a:ext cx="896193" cy="1581732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8961EB-CA0D-F0C6-737C-C2BA963BCCC1}"/>
              </a:ext>
            </a:extLst>
          </p:cNvPr>
          <p:cNvSpPr txBox="1"/>
          <p:nvPr/>
        </p:nvSpPr>
        <p:spPr>
          <a:xfrm>
            <a:off x="5526945" y="1620775"/>
            <a:ext cx="32459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DE" b="1" dirty="0"/>
              <a:t>The new UI is statistically better than</a:t>
            </a:r>
            <a:r>
              <a:rPr lang="en-GB" b="1" dirty="0"/>
              <a:t> the old version in terms of completion rate.</a:t>
            </a:r>
          </a:p>
          <a:p>
            <a:endParaRPr lang="en-GB" b="1" dirty="0"/>
          </a:p>
          <a:p>
            <a:pPr marL="285750" indent="-285750">
              <a:buFontTx/>
              <a:buChar char="-"/>
            </a:pPr>
            <a:r>
              <a:rPr lang="en-GB" b="1" dirty="0"/>
              <a:t>However </a:t>
            </a:r>
            <a:r>
              <a:rPr lang="en-DE" b="1" dirty="0"/>
              <a:t> the time spent and error rate are higher on average, which is something that Vanguard wanted to reduce.</a:t>
            </a:r>
          </a:p>
        </p:txBody>
      </p:sp>
    </p:spTree>
    <p:extLst>
      <p:ext uri="{BB962C8B-B14F-4D97-AF65-F5344CB8AC3E}">
        <p14:creationId xmlns:p14="http://schemas.microsoft.com/office/powerpoint/2010/main" val="290413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" name="Rectangle 541">
            <a:extLst>
              <a:ext uri="{FF2B5EF4-FFF2-40B4-BE49-F238E27FC236}">
                <a16:creationId xmlns:a16="http://schemas.microsoft.com/office/drawing/2014/main" id="{CBFEA2D0-6FD1-4D8C-BCC3-D34C35B0B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Rectangle 543">
            <a:extLst>
              <a:ext uri="{FF2B5EF4-FFF2-40B4-BE49-F238E27FC236}">
                <a16:creationId xmlns:a16="http://schemas.microsoft.com/office/drawing/2014/main" id="{CB33AA6B-0B85-49CD-AC4A-879EDDD31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862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893804-FF79-9213-FEC2-F23F27692A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800801"/>
              </p:ext>
            </p:extLst>
          </p:nvPr>
        </p:nvGraphicFramePr>
        <p:xfrm>
          <a:off x="348820" y="812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33" name="Google Shape;533;p30"/>
          <p:cNvSpPr txBox="1">
            <a:spLocks noGrp="1"/>
          </p:cNvSpPr>
          <p:nvPr>
            <p:ph type="ctrTitle"/>
          </p:nvPr>
        </p:nvSpPr>
        <p:spPr>
          <a:xfrm>
            <a:off x="6500014" y="1571294"/>
            <a:ext cx="2487145" cy="100045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Aft>
                <a:spcPts val="0"/>
              </a:spcAft>
            </a:pPr>
            <a:br>
              <a:rPr lang="en-US" sz="3200" spc="-40" dirty="0">
                <a:solidFill>
                  <a:schemeClr val="tx1"/>
                </a:solidFill>
              </a:rPr>
            </a:br>
            <a:r>
              <a:rPr lang="en-US" sz="3200" spc="-40" dirty="0">
                <a:solidFill>
                  <a:schemeClr val="tx1"/>
                </a:solidFill>
              </a:rPr>
              <a:t>THANK YOU</a:t>
            </a:r>
            <a:endParaRPr lang="en-US" sz="3200" i="1" spc="-40" dirty="0">
              <a:solidFill>
                <a:schemeClr val="tx1"/>
              </a:solidFill>
            </a:endParaRPr>
          </a:p>
        </p:txBody>
      </p:sp>
      <p:sp>
        <p:nvSpPr>
          <p:cNvPr id="535" name="Google Shape;535;p30"/>
          <p:cNvSpPr/>
          <p:nvPr/>
        </p:nvSpPr>
        <p:spPr>
          <a:xfrm rot="-5400000">
            <a:off x="-1229837" y="-3241537"/>
            <a:ext cx="81000" cy="78075"/>
          </a:xfrm>
          <a:custGeom>
            <a:avLst/>
            <a:gdLst/>
            <a:ahLst/>
            <a:cxnLst/>
            <a:rect l="l" t="t" r="r" b="b"/>
            <a:pathLst>
              <a:path w="3240" h="3123" extrusionOk="0">
                <a:moveTo>
                  <a:pt x="1562" y="0"/>
                </a:moveTo>
                <a:cubicBezTo>
                  <a:pt x="786" y="0"/>
                  <a:pt x="1" y="669"/>
                  <a:pt x="1" y="1561"/>
                </a:cubicBezTo>
                <a:cubicBezTo>
                  <a:pt x="1" y="2453"/>
                  <a:pt x="786" y="3122"/>
                  <a:pt x="1562" y="3122"/>
                </a:cubicBezTo>
                <a:cubicBezTo>
                  <a:pt x="2454" y="3122"/>
                  <a:pt x="3239" y="2453"/>
                  <a:pt x="3239" y="1561"/>
                </a:cubicBezTo>
                <a:cubicBezTo>
                  <a:pt x="3239" y="669"/>
                  <a:pt x="2454" y="0"/>
                  <a:pt x="1562" y="0"/>
                </a:cubicBezTo>
                <a:close/>
              </a:path>
            </a:pathLst>
          </a:custGeom>
          <a:solidFill>
            <a:schemeClr val="lt1"/>
          </a:solidFill>
          <a:ln w="22300" cap="flat" cmpd="sng">
            <a:solidFill>
              <a:schemeClr val="dk1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DC039-876A-3223-490C-DF567BAB5A9A}"/>
              </a:ext>
            </a:extLst>
          </p:cNvPr>
          <p:cNvSpPr txBox="1"/>
          <p:nvPr/>
        </p:nvSpPr>
        <p:spPr>
          <a:xfrm>
            <a:off x="2705184" y="160341"/>
            <a:ext cx="461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DE" sz="4000" b="1" spc="-4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B32BD-18A1-E420-E3F4-3975B3210AF7}"/>
              </a:ext>
            </a:extLst>
          </p:cNvPr>
          <p:cNvSpPr txBox="1"/>
          <p:nvPr/>
        </p:nvSpPr>
        <p:spPr>
          <a:xfrm>
            <a:off x="6793640" y="4002038"/>
            <a:ext cx="2248606" cy="779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49074">
              <a:lnSpc>
                <a:spcPct val="90000"/>
              </a:lnSpc>
              <a:spcBef>
                <a:spcPct val="0"/>
              </a:spcBef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000" b="1" spc="-40" dirty="0">
                <a:latin typeface="+mj-lt"/>
                <a:ea typeface="+mj-ea"/>
                <a:cs typeface="+mj-cs"/>
              </a:rPr>
              <a:t>Alex </a:t>
            </a:r>
            <a:r>
              <a:rPr lang="de-DE" sz="2000" b="1" spc="-40" dirty="0" err="1">
                <a:latin typeface="+mj-lt"/>
                <a:ea typeface="+mj-ea"/>
                <a:cs typeface="+mj-cs"/>
              </a:rPr>
              <a:t>Krc</a:t>
            </a:r>
            <a:endParaRPr lang="de-DE" sz="2000" b="1" spc="-40" dirty="0">
              <a:latin typeface="+mj-lt"/>
              <a:ea typeface="+mj-ea"/>
              <a:cs typeface="+mj-cs"/>
            </a:endParaRPr>
          </a:p>
          <a:p>
            <a:pPr marL="171450" indent="-149074" defTabSz="477036">
              <a:spcAft>
                <a:spcPts val="846"/>
              </a:spcAft>
              <a:buFont typeface="Arial" panose="020B0604020202020204" pitchFamily="34" charset="0"/>
              <a:buChar char="•"/>
            </a:pPr>
            <a:r>
              <a:rPr lang="de-DE" sz="2000" b="1" spc="-40" dirty="0">
                <a:latin typeface="+mj-lt"/>
                <a:ea typeface="+mj-ea"/>
                <a:cs typeface="+mj-cs"/>
              </a:rPr>
              <a:t>Mateo </a:t>
            </a:r>
            <a:r>
              <a:rPr lang="de-DE" sz="2000" b="1" spc="-40" dirty="0" err="1">
                <a:latin typeface="+mj-lt"/>
                <a:ea typeface="+mj-ea"/>
                <a:cs typeface="+mj-cs"/>
              </a:rPr>
              <a:t>Mariaca</a:t>
            </a:r>
            <a:endParaRPr lang="de-DE" sz="2000" b="1" spc="-4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5876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staircase&#10;&#10;Description automatically generated">
            <a:extLst>
              <a:ext uri="{FF2B5EF4-FFF2-40B4-BE49-F238E27FC236}">
                <a16:creationId xmlns:a16="http://schemas.microsoft.com/office/drawing/2014/main" id="{5415BCE1-A0E6-755C-A946-1EFDD305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6139207">
            <a:off x="1141507" y="3225852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</p:spPr>
      </p:pic>
      <p:pic>
        <p:nvPicPr>
          <p:cNvPr id="6" name="Picture 5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A4B25F7B-B995-CE23-C149-53C57FEE4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6210618">
            <a:off x="243987" y="3333512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</p:spPr>
      </p:pic>
      <p:pic>
        <p:nvPicPr>
          <p:cNvPr id="7" name="Picture 6" descr="A group of graphs and charts&#10;&#10;Description automatically generated">
            <a:extLst>
              <a:ext uri="{FF2B5EF4-FFF2-40B4-BE49-F238E27FC236}">
                <a16:creationId xmlns:a16="http://schemas.microsoft.com/office/drawing/2014/main" id="{8E913CA8-1D00-5E4D-E5EA-0703D82A8B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6121796">
            <a:off x="-1015474" y="2987869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</p:spPr>
      </p:pic>
      <p:pic>
        <p:nvPicPr>
          <p:cNvPr id="8" name="Picture 7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4C3662ED-9891-E120-4C20-3295996CEF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8716690">
            <a:off x="-1042227" y="1640702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</p:spPr>
      </p:pic>
      <p:pic>
        <p:nvPicPr>
          <p:cNvPr id="9" name="Picture 8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DB6FDAA1-D06B-29B0-C587-74BC0DF09E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1814719">
            <a:off x="-157431" y="808113"/>
            <a:ext cx="1232988" cy="1023889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</p:spPr>
      </p:pic>
      <p:pic>
        <p:nvPicPr>
          <p:cNvPr id="10" name="Picture 9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2C6C2700-90D3-B0E2-0599-AE2267ADA6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8792405">
            <a:off x="1273229" y="851919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11" name="Picture 10" descr="A cell phone on a table&#10;&#10;Description automatically generated">
            <a:extLst>
              <a:ext uri="{FF2B5EF4-FFF2-40B4-BE49-F238E27FC236}">
                <a16:creationId xmlns:a16="http://schemas.microsoft.com/office/drawing/2014/main" id="{16C4FC5E-22F8-BBEE-4633-CB6BD45DE8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642913">
            <a:off x="1804758" y="1860071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80729" y="233193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3D5CB-B49D-671D-F2F6-BBE5C9C1B3D0}"/>
              </a:ext>
            </a:extLst>
          </p:cNvPr>
          <p:cNvSpPr txBox="1"/>
          <p:nvPr/>
        </p:nvSpPr>
        <p:spPr>
          <a:xfrm>
            <a:off x="2726771" y="1811433"/>
            <a:ext cx="562378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5400" b="1" spc="-40" dirty="0">
                <a:latin typeface="+mj-lt"/>
                <a:ea typeface="+mj-ea"/>
                <a:cs typeface="+mj-cs"/>
              </a:rPr>
              <a:t>INTRODUCTION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DE" sz="2800" b="1" spc="-40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800" b="1" spc="-40" dirty="0">
                <a:latin typeface="+mj-lt"/>
                <a:ea typeface="+mj-ea"/>
                <a:cs typeface="+mj-cs"/>
              </a:rPr>
              <a:t>PROJECT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795CEE-245E-A968-3263-F29C73368646}"/>
              </a:ext>
            </a:extLst>
          </p:cNvPr>
          <p:cNvCxnSpPr>
            <a:cxnSpLocks/>
          </p:cNvCxnSpPr>
          <p:nvPr/>
        </p:nvCxnSpPr>
        <p:spPr>
          <a:xfrm>
            <a:off x="2482848" y="2609388"/>
            <a:ext cx="6008009" cy="33042"/>
          </a:xfrm>
          <a:prstGeom prst="line">
            <a:avLst/>
          </a:prstGeom>
          <a:ln w="762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staircase&#10;&#10;Description automatically generated">
            <a:extLst>
              <a:ext uri="{FF2B5EF4-FFF2-40B4-BE49-F238E27FC236}">
                <a16:creationId xmlns:a16="http://schemas.microsoft.com/office/drawing/2014/main" id="{3B761196-8167-2073-87D1-48B3A3C1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5061778">
            <a:off x="1451806" y="2860603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3" name="Picture 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B48F5AEC-2678-1F5F-81C6-CD51482C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5133189">
            <a:off x="690323" y="3318408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4" name="Picture 3" descr="A group of graphs and charts&#10;&#10;Description automatically generated">
            <a:extLst>
              <a:ext uri="{FF2B5EF4-FFF2-40B4-BE49-F238E27FC236}">
                <a16:creationId xmlns:a16="http://schemas.microsoft.com/office/drawing/2014/main" id="{AA6D55A8-9309-AF8A-DB22-7B4F0B3E7D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5044367">
            <a:off x="-743871" y="327389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15" name="Picture 1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8BEC9B86-A789-E57D-953A-C4B11D5C5B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7742421">
            <a:off x="-1146701" y="2016523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16" name="Picture 1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BF947E09-2DFE-4663-3B2E-B2B62791F5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0356566">
            <a:off x="-564703" y="94695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17" name="Picture 1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A96D6A8C-B688-9BEB-21C3-5A8729CAE9D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17714976">
            <a:off x="918190" y="631309"/>
            <a:ext cx="711292" cy="1396859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5141"/>
              </a:srgbClr>
            </a:outerShdw>
          </a:effectLst>
        </p:spPr>
      </p:pic>
      <p:pic>
        <p:nvPicPr>
          <p:cNvPr id="18" name="Picture 17" descr="A cell phone on a table&#10;&#10;Description automatically generated">
            <a:extLst>
              <a:ext uri="{FF2B5EF4-FFF2-40B4-BE49-F238E27FC236}">
                <a16:creationId xmlns:a16="http://schemas.microsoft.com/office/drawing/2014/main" id="{88FBC724-DC22-A157-AF02-C2F6B06394E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21165484">
            <a:off x="2215245" y="434023"/>
            <a:ext cx="1243178" cy="2194142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3AC23F-50DD-463D-E35F-9A40FD386875}"/>
              </a:ext>
            </a:extLst>
          </p:cNvPr>
          <p:cNvSpPr txBox="1"/>
          <p:nvPr/>
        </p:nvSpPr>
        <p:spPr>
          <a:xfrm>
            <a:off x="539" y="2347778"/>
            <a:ext cx="1487138" cy="867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18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18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  <a:p>
            <a:pPr algn="ctr"/>
            <a:endParaRPr lang="en-DE" b="1" dirty="0"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203A31-C190-9E93-2F5B-E178632DAAAD}"/>
              </a:ext>
            </a:extLst>
          </p:cNvPr>
          <p:cNvSpPr txBox="1"/>
          <p:nvPr/>
        </p:nvSpPr>
        <p:spPr>
          <a:xfrm>
            <a:off x="3276092" y="633609"/>
            <a:ext cx="4383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3200" b="1" spc="-40" dirty="0">
                <a:latin typeface="+mj-lt"/>
                <a:ea typeface="+mj-ea"/>
                <a:cs typeface="+mj-cs"/>
              </a:rPr>
              <a:t>PROJECT OVERVIEW</a:t>
            </a:r>
          </a:p>
          <a:p>
            <a:pPr algn="ctr"/>
            <a:endParaRPr lang="en-DE" sz="3200" b="1" spc="-40" dirty="0">
              <a:latin typeface="+mj-lt"/>
              <a:ea typeface="+mj-ea"/>
              <a:cs typeface="+mj-cs"/>
            </a:endParaRPr>
          </a:p>
          <a:p>
            <a:pPr algn="ctr"/>
            <a:endParaRPr lang="en-DE" sz="3200" b="1" dirty="0"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D3899-EA76-F41D-86B8-1511DBE08D8B}"/>
              </a:ext>
            </a:extLst>
          </p:cNvPr>
          <p:cNvSpPr txBox="1"/>
          <p:nvPr/>
        </p:nvSpPr>
        <p:spPr>
          <a:xfrm>
            <a:off x="3755149" y="1329738"/>
            <a:ext cx="5084051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Objective: Analyse if the new UI is better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/>
              <a:t>Data has to be </a:t>
            </a:r>
            <a:r>
              <a:rPr lang="en-DE" b="1" dirty="0">
                <a:solidFill>
                  <a:srgbClr val="C00000"/>
                </a:solidFill>
              </a:rPr>
              <a:t>reliable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/>
              <a:t>Define KPI’s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b="1" dirty="0"/>
              <a:t>Statistic significance for reliability of the sample/test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b="1" dirty="0"/>
              <a:t>Answer: Is the completion rate higher with a new Web Design? </a:t>
            </a:r>
          </a:p>
        </p:txBody>
      </p:sp>
    </p:spTree>
    <p:extLst>
      <p:ext uri="{BB962C8B-B14F-4D97-AF65-F5344CB8AC3E}">
        <p14:creationId xmlns:p14="http://schemas.microsoft.com/office/powerpoint/2010/main" val="4276997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AEB68-D89C-A599-DE38-644A771AE997}"/>
              </a:ext>
            </a:extLst>
          </p:cNvPr>
          <p:cNvSpPr txBox="1"/>
          <p:nvPr/>
        </p:nvSpPr>
        <p:spPr>
          <a:xfrm>
            <a:off x="3290654" y="407901"/>
            <a:ext cx="57198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latin typeface="+mj-lt"/>
                <a:ea typeface="+mj-ea"/>
                <a:cs typeface="+mj-cs"/>
              </a:rPr>
              <a:t>EDA – Understanding &amp; Cleaning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FA516-3B48-A4FE-7A93-3D6B09CE12E8}"/>
              </a:ext>
            </a:extLst>
          </p:cNvPr>
          <p:cNvSpPr txBox="1"/>
          <p:nvPr/>
        </p:nvSpPr>
        <p:spPr>
          <a:xfrm>
            <a:off x="3871243" y="1049089"/>
            <a:ext cx="14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u="sng" dirty="0">
                <a:solidFill>
                  <a:srgbClr val="C00000"/>
                </a:solidFill>
              </a:rPr>
              <a:t>4</a:t>
            </a:r>
            <a:r>
              <a:rPr lang="en-DE" b="1" u="sng" dirty="0"/>
              <a:t> Datasets:</a:t>
            </a:r>
          </a:p>
        </p:txBody>
      </p:sp>
      <p:pic>
        <p:nvPicPr>
          <p:cNvPr id="22" name="Picture 21" descr="A close-up of a staircase&#10;&#10;Description automatically generated">
            <a:extLst>
              <a:ext uri="{FF2B5EF4-FFF2-40B4-BE49-F238E27FC236}">
                <a16:creationId xmlns:a16="http://schemas.microsoft.com/office/drawing/2014/main" id="{A4B947CC-E339-8554-C9BC-813B340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7493469">
            <a:off x="617861" y="3520746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3" name="Picture 2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45B62215-2CDD-BF80-1F66-908BC0D4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7564880">
            <a:off x="-287615" y="315743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4" name="Picture 23" descr="A group of graphs and charts&#10;&#10;Description automatically generated">
            <a:extLst>
              <a:ext uri="{FF2B5EF4-FFF2-40B4-BE49-F238E27FC236}">
                <a16:creationId xmlns:a16="http://schemas.microsoft.com/office/drawing/2014/main" id="{0EEA14BE-11EF-D1E9-CCB3-BD5EC0B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7476058">
            <a:off x="-1215363" y="243023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5" name="Picture 2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65DEC28B-1A30-BC17-B3D9-C1A5E74D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0174112">
            <a:off x="-799286" y="120167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6" name="Picture 2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EB9373F5-E45A-7459-9208-0507E208A6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2788257">
            <a:off x="315372" y="75967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7" name="Picture 2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6C7D0DAE-7E6F-D210-2CA3-297FEB21B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0388229">
            <a:off x="2239284" y="118088"/>
            <a:ext cx="1249269" cy="2453356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8" name="Picture 27" descr="A cell phone on a table&#10;&#10;Description automatically generated">
            <a:extLst>
              <a:ext uri="{FF2B5EF4-FFF2-40B4-BE49-F238E27FC236}">
                <a16:creationId xmlns:a16="http://schemas.microsoft.com/office/drawing/2014/main" id="{0FBCAC13-1076-B293-756B-2A53F069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997175">
            <a:off x="1705170" y="2412885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8C08800-ED9B-0CA4-5D18-49AF4E721035}"/>
              </a:ext>
            </a:extLst>
          </p:cNvPr>
          <p:cNvSpPr txBox="1"/>
          <p:nvPr/>
        </p:nvSpPr>
        <p:spPr>
          <a:xfrm>
            <a:off x="3871242" y="2000512"/>
            <a:ext cx="17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Client Profiles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1812BA-EBDD-1591-9F09-0AF3701FDBE6}"/>
              </a:ext>
            </a:extLst>
          </p:cNvPr>
          <p:cNvSpPr txBox="1"/>
          <p:nvPr/>
        </p:nvSpPr>
        <p:spPr>
          <a:xfrm>
            <a:off x="3877362" y="2810915"/>
            <a:ext cx="235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rgbClr val="C00000"/>
                </a:solidFill>
              </a:rPr>
              <a:t>2</a:t>
            </a:r>
            <a:r>
              <a:rPr lang="en-DE" b="1" dirty="0"/>
              <a:t> Digital Footprints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9AD96D-2E2F-B7F6-1661-72B7F2E90CA5}"/>
              </a:ext>
            </a:extLst>
          </p:cNvPr>
          <p:cNvSpPr txBox="1"/>
          <p:nvPr/>
        </p:nvSpPr>
        <p:spPr>
          <a:xfrm>
            <a:off x="3871242" y="3663093"/>
            <a:ext cx="226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Experiment Roster</a:t>
            </a:r>
          </a:p>
        </p:txBody>
      </p:sp>
      <p:sp>
        <p:nvSpPr>
          <p:cNvPr id="32" name="Google Shape;9586;p64">
            <a:extLst>
              <a:ext uri="{FF2B5EF4-FFF2-40B4-BE49-F238E27FC236}">
                <a16:creationId xmlns:a16="http://schemas.microsoft.com/office/drawing/2014/main" id="{EE58CC84-F404-3DFD-28C4-43D2BA27C32D}"/>
              </a:ext>
            </a:extLst>
          </p:cNvPr>
          <p:cNvSpPr/>
          <p:nvPr/>
        </p:nvSpPr>
        <p:spPr>
          <a:xfrm>
            <a:off x="7345912" y="3591101"/>
            <a:ext cx="949930" cy="812814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raphic 33" descr="Database outline">
            <a:extLst>
              <a:ext uri="{FF2B5EF4-FFF2-40B4-BE49-F238E27FC236}">
                <a16:creationId xmlns:a16="http://schemas.microsoft.com/office/drawing/2014/main" id="{7858A8B2-D48C-91CA-535A-6760E93DBD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7127" y="1191376"/>
            <a:ext cx="914400" cy="914400"/>
          </a:xfrm>
          <a:prstGeom prst="rect">
            <a:avLst/>
          </a:prstGeom>
        </p:spPr>
      </p:pic>
      <p:pic>
        <p:nvPicPr>
          <p:cNvPr id="35" name="Graphic 34" descr="Database outline">
            <a:extLst>
              <a:ext uri="{FF2B5EF4-FFF2-40B4-BE49-F238E27FC236}">
                <a16:creationId xmlns:a16="http://schemas.microsoft.com/office/drawing/2014/main" id="{B0986FA9-8ACC-ACD6-172B-151566228F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4293" y="1527215"/>
            <a:ext cx="914400" cy="914400"/>
          </a:xfrm>
          <a:prstGeom prst="rect">
            <a:avLst/>
          </a:prstGeom>
        </p:spPr>
      </p:pic>
      <p:pic>
        <p:nvPicPr>
          <p:cNvPr id="36" name="Graphic 35" descr="Database outline">
            <a:extLst>
              <a:ext uri="{FF2B5EF4-FFF2-40B4-BE49-F238E27FC236}">
                <a16:creationId xmlns:a16="http://schemas.microsoft.com/office/drawing/2014/main" id="{15F2BBE9-EE05-E8F5-C031-D22B3C50D1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4236" y="1868782"/>
            <a:ext cx="914400" cy="914400"/>
          </a:xfrm>
          <a:prstGeom prst="rect">
            <a:avLst/>
          </a:prstGeom>
        </p:spPr>
      </p:pic>
      <p:pic>
        <p:nvPicPr>
          <p:cNvPr id="37" name="Graphic 36" descr="Database outline">
            <a:extLst>
              <a:ext uri="{FF2B5EF4-FFF2-40B4-BE49-F238E27FC236}">
                <a16:creationId xmlns:a16="http://schemas.microsoft.com/office/drawing/2014/main" id="{F743B018-D158-2346-5923-90A22AE518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642" y="22281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pic>
        <p:nvPicPr>
          <p:cNvPr id="22" name="Picture 21" descr="A close-up of a staircase&#10;&#10;Description automatically generated">
            <a:extLst>
              <a:ext uri="{FF2B5EF4-FFF2-40B4-BE49-F238E27FC236}">
                <a16:creationId xmlns:a16="http://schemas.microsoft.com/office/drawing/2014/main" id="{A4B947CC-E339-8554-C9BC-813B340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7493469">
            <a:off x="617861" y="3520746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3" name="Picture 2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45B62215-2CDD-BF80-1F66-908BC0D4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7564880">
            <a:off x="-287615" y="315743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4" name="Picture 23" descr="A group of graphs and charts&#10;&#10;Description automatically generated">
            <a:extLst>
              <a:ext uri="{FF2B5EF4-FFF2-40B4-BE49-F238E27FC236}">
                <a16:creationId xmlns:a16="http://schemas.microsoft.com/office/drawing/2014/main" id="{0EEA14BE-11EF-D1E9-CCB3-BD5EC0B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7476058">
            <a:off x="-1215363" y="243023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5" name="Picture 2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65DEC28B-1A30-BC17-B3D9-C1A5E74D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0174112">
            <a:off x="-799286" y="120167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6" name="Picture 2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EB9373F5-E45A-7459-9208-0507E208A6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2788257">
            <a:off x="315372" y="75967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7" name="Picture 2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6C7D0DAE-7E6F-D210-2CA3-297FEB21B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0388229">
            <a:off x="1673274" y="317561"/>
            <a:ext cx="897173" cy="1761897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8" name="Picture 27" descr="A cell phone on a table&#10;&#10;Description automatically generated">
            <a:extLst>
              <a:ext uri="{FF2B5EF4-FFF2-40B4-BE49-F238E27FC236}">
                <a16:creationId xmlns:a16="http://schemas.microsoft.com/office/drawing/2014/main" id="{0FBCAC13-1076-B293-756B-2A53F069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997175">
            <a:off x="1705170" y="2412885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98CC16-E6F0-C55F-8592-A87FE2168F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3954" y="883920"/>
            <a:ext cx="6295459" cy="35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7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AEB68-D89C-A599-DE38-644A771AE997}"/>
              </a:ext>
            </a:extLst>
          </p:cNvPr>
          <p:cNvSpPr txBox="1"/>
          <p:nvPr/>
        </p:nvSpPr>
        <p:spPr>
          <a:xfrm>
            <a:off x="3290654" y="407901"/>
            <a:ext cx="57198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latin typeface="+mj-lt"/>
                <a:ea typeface="+mj-ea"/>
                <a:cs typeface="+mj-cs"/>
              </a:rPr>
              <a:t>EDA – Demographics</a:t>
            </a:r>
          </a:p>
        </p:txBody>
      </p:sp>
      <p:pic>
        <p:nvPicPr>
          <p:cNvPr id="22" name="Picture 21" descr="A close-up of a staircase&#10;&#10;Description automatically generated">
            <a:extLst>
              <a:ext uri="{FF2B5EF4-FFF2-40B4-BE49-F238E27FC236}">
                <a16:creationId xmlns:a16="http://schemas.microsoft.com/office/drawing/2014/main" id="{A4B947CC-E339-8554-C9BC-813B340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7493469">
            <a:off x="617861" y="3520746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3" name="Picture 2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45B62215-2CDD-BF80-1F66-908BC0D4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7564880">
            <a:off x="-287615" y="315743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4" name="Picture 23" descr="A group of graphs and charts&#10;&#10;Description automatically generated">
            <a:extLst>
              <a:ext uri="{FF2B5EF4-FFF2-40B4-BE49-F238E27FC236}">
                <a16:creationId xmlns:a16="http://schemas.microsoft.com/office/drawing/2014/main" id="{0EEA14BE-11EF-D1E9-CCB3-BD5EC0B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7476058">
            <a:off x="-1215363" y="243023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5" name="Picture 2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65DEC28B-1A30-BC17-B3D9-C1A5E74D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0174112">
            <a:off x="-799286" y="120167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6" name="Picture 2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EB9373F5-E45A-7459-9208-0507E208A6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2788257">
            <a:off x="315372" y="75967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7" name="Picture 2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6C7D0DAE-7E6F-D210-2CA3-297FEB21B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0388229">
            <a:off x="2239284" y="118088"/>
            <a:ext cx="1249269" cy="2453356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8" name="Picture 27" descr="A cell phone on a table&#10;&#10;Description automatically generated">
            <a:extLst>
              <a:ext uri="{FF2B5EF4-FFF2-40B4-BE49-F238E27FC236}">
                <a16:creationId xmlns:a16="http://schemas.microsoft.com/office/drawing/2014/main" id="{0FBCAC13-1076-B293-756B-2A53F069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997175">
            <a:off x="1705170" y="2412885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B247B-53A4-C64B-C75A-9222300C55F3}"/>
              </a:ext>
            </a:extLst>
          </p:cNvPr>
          <p:cNvSpPr txBox="1"/>
          <p:nvPr/>
        </p:nvSpPr>
        <p:spPr>
          <a:xfrm>
            <a:off x="3908971" y="1120216"/>
            <a:ext cx="4782428" cy="2780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DE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Primary clients: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People in their 20’s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Avg balance account of 51K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Tenure Year: 5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Gender: Unidentified</a:t>
            </a:r>
          </a:p>
        </p:txBody>
      </p:sp>
    </p:spTree>
    <p:extLst>
      <p:ext uri="{BB962C8B-B14F-4D97-AF65-F5344CB8AC3E}">
        <p14:creationId xmlns:p14="http://schemas.microsoft.com/office/powerpoint/2010/main" val="176902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pic>
        <p:nvPicPr>
          <p:cNvPr id="22" name="Picture 21" descr="A close-up of a staircase&#10;&#10;Description automatically generated">
            <a:extLst>
              <a:ext uri="{FF2B5EF4-FFF2-40B4-BE49-F238E27FC236}">
                <a16:creationId xmlns:a16="http://schemas.microsoft.com/office/drawing/2014/main" id="{A4B947CC-E339-8554-C9BC-813B340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7493469">
            <a:off x="617861" y="3520746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3" name="Picture 2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45B62215-2CDD-BF80-1F66-908BC0D4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7564880">
            <a:off x="-287615" y="315743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4" name="Picture 23" descr="A group of graphs and charts&#10;&#10;Description automatically generated">
            <a:extLst>
              <a:ext uri="{FF2B5EF4-FFF2-40B4-BE49-F238E27FC236}">
                <a16:creationId xmlns:a16="http://schemas.microsoft.com/office/drawing/2014/main" id="{0EEA14BE-11EF-D1E9-CCB3-BD5EC0B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7476058">
            <a:off x="-1215363" y="243023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5" name="Picture 2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65DEC28B-1A30-BC17-B3D9-C1A5E74D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0174112">
            <a:off x="-799286" y="120167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6" name="Picture 2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EB9373F5-E45A-7459-9208-0507E208A6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2788257">
            <a:off x="315372" y="75967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7" name="Picture 2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6C7D0DAE-7E6F-D210-2CA3-297FEB21B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0388229">
            <a:off x="1836663" y="445839"/>
            <a:ext cx="847461" cy="1664273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8" name="Picture 27" descr="A cell phone on a table&#10;&#10;Description automatically generated">
            <a:extLst>
              <a:ext uri="{FF2B5EF4-FFF2-40B4-BE49-F238E27FC236}">
                <a16:creationId xmlns:a16="http://schemas.microsoft.com/office/drawing/2014/main" id="{0FBCAC13-1076-B293-756B-2A53F069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997175">
            <a:off x="1705170" y="2412885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4" name="Picture 3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3C231A7-5DB6-E92A-E549-E911CF60F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225" y="695136"/>
            <a:ext cx="6197775" cy="40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2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9" name="Rectangle 538">
            <a:extLst>
              <a:ext uri="{FF2B5EF4-FFF2-40B4-BE49-F238E27FC236}">
                <a16:creationId xmlns:a16="http://schemas.microsoft.com/office/drawing/2014/main" id="{38FA0994-90D4-4E81-80B0-00014DDB6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2FC57EC3-C5D7-417B-9930-FB3C9FE3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533B5-4C06-A017-E226-F6B34C2EBF22}"/>
              </a:ext>
            </a:extLst>
          </p:cNvPr>
          <p:cNvSpPr txBox="1"/>
          <p:nvPr/>
        </p:nvSpPr>
        <p:spPr>
          <a:xfrm>
            <a:off x="-119806" y="2333103"/>
            <a:ext cx="19386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VANGUARD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A/B TEST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8AEB68-D89C-A599-DE38-644A771AE997}"/>
              </a:ext>
            </a:extLst>
          </p:cNvPr>
          <p:cNvSpPr txBox="1"/>
          <p:nvPr/>
        </p:nvSpPr>
        <p:spPr>
          <a:xfrm>
            <a:off x="2961741" y="996290"/>
            <a:ext cx="57198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latin typeface="+mj-lt"/>
                <a:ea typeface="+mj-ea"/>
                <a:cs typeface="+mj-cs"/>
              </a:rPr>
              <a:t>EDA – Demographics</a:t>
            </a:r>
          </a:p>
        </p:txBody>
      </p:sp>
      <p:pic>
        <p:nvPicPr>
          <p:cNvPr id="22" name="Picture 21" descr="A close-up of a staircase&#10;&#10;Description automatically generated">
            <a:extLst>
              <a:ext uri="{FF2B5EF4-FFF2-40B4-BE49-F238E27FC236}">
                <a16:creationId xmlns:a16="http://schemas.microsoft.com/office/drawing/2014/main" id="{A4B947CC-E339-8554-C9BC-813B340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089" r="330"/>
          <a:stretch>
            <a:fillRect/>
          </a:stretch>
        </p:blipFill>
        <p:spPr>
          <a:xfrm rot="7493469">
            <a:off x="617861" y="3520746"/>
            <a:ext cx="1224831" cy="1004603"/>
          </a:xfrm>
          <a:custGeom>
            <a:avLst/>
            <a:gdLst>
              <a:gd name="connsiteX0" fmla="*/ 94888 w 1224831"/>
              <a:gd name="connsiteY0" fmla="*/ 0 h 1004603"/>
              <a:gd name="connsiteX1" fmla="*/ 201569 w 1224831"/>
              <a:gd name="connsiteY1" fmla="*/ 0 h 1004603"/>
              <a:gd name="connsiteX2" fmla="*/ 278160 w 1224831"/>
              <a:gd name="connsiteY2" fmla="*/ 19774 h 1004603"/>
              <a:gd name="connsiteX3" fmla="*/ 1224831 w 1224831"/>
              <a:gd name="connsiteY3" fmla="*/ 819081 h 1004603"/>
              <a:gd name="connsiteX4" fmla="*/ 865188 w 1224831"/>
              <a:gd name="connsiteY4" fmla="*/ 1004603 h 1004603"/>
              <a:gd name="connsiteX5" fmla="*/ 718177 w 1224831"/>
              <a:gd name="connsiteY5" fmla="*/ 1004603 h 1004603"/>
              <a:gd name="connsiteX6" fmla="*/ 663436 w 1224831"/>
              <a:gd name="connsiteY6" fmla="*/ 917652 h 1004603"/>
              <a:gd name="connsiteX7" fmla="*/ 76462 w 1224831"/>
              <a:gd name="connsiteY7" fmla="*/ 494088 h 1004603"/>
              <a:gd name="connsiteX8" fmla="*/ 0 w 1224831"/>
              <a:gd name="connsiteY8" fmla="*/ 476158 h 100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4831" h="1004603">
                <a:moveTo>
                  <a:pt x="94888" y="0"/>
                </a:moveTo>
                <a:lnTo>
                  <a:pt x="201569" y="0"/>
                </a:lnTo>
                <a:lnTo>
                  <a:pt x="278160" y="19774"/>
                </a:lnTo>
                <a:cubicBezTo>
                  <a:pt x="684866" y="149741"/>
                  <a:pt x="1026591" y="435844"/>
                  <a:pt x="1224831" y="819081"/>
                </a:cubicBezTo>
                <a:lnTo>
                  <a:pt x="865188" y="1004603"/>
                </a:lnTo>
                <a:lnTo>
                  <a:pt x="718177" y="1004603"/>
                </a:lnTo>
                <a:lnTo>
                  <a:pt x="663436" y="917652"/>
                </a:lnTo>
                <a:cubicBezTo>
                  <a:pt x="521722" y="714693"/>
                  <a:pt x="315417" y="563158"/>
                  <a:pt x="76462" y="494088"/>
                </a:cubicBezTo>
                <a:lnTo>
                  <a:pt x="0" y="476158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3" name="Picture 22" descr="A colorful arrow pointing up and down&#10;&#10;Description automatically generated with medium confidence">
            <a:extLst>
              <a:ext uri="{FF2B5EF4-FFF2-40B4-BE49-F238E27FC236}">
                <a16:creationId xmlns:a16="http://schemas.microsoft.com/office/drawing/2014/main" id="{45B62215-2CDD-BF80-1F66-908BC0D49D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14" r="30147"/>
          <a:stretch>
            <a:fillRect/>
          </a:stretch>
        </p:blipFill>
        <p:spPr>
          <a:xfrm rot="7564880">
            <a:off x="-287615" y="3157434"/>
            <a:ext cx="667737" cy="1300123"/>
          </a:xfrm>
          <a:custGeom>
            <a:avLst/>
            <a:gdLst>
              <a:gd name="connsiteX0" fmla="*/ 343439 w 667737"/>
              <a:gd name="connsiteY0" fmla="*/ 0 h 1300123"/>
              <a:gd name="connsiteX1" fmla="*/ 503720 w 667737"/>
              <a:gd name="connsiteY1" fmla="*/ 0 h 1300123"/>
              <a:gd name="connsiteX2" fmla="*/ 549523 w 667737"/>
              <a:gd name="connsiteY2" fmla="*/ 96932 h 1300123"/>
              <a:gd name="connsiteX3" fmla="*/ 601524 w 667737"/>
              <a:gd name="connsiteY3" fmla="*/ 1162309 h 1300123"/>
              <a:gd name="connsiteX4" fmla="*/ 552171 w 667737"/>
              <a:gd name="connsiteY4" fmla="*/ 1300123 h 1300123"/>
              <a:gd name="connsiteX5" fmla="*/ 456253 w 667737"/>
              <a:gd name="connsiteY5" fmla="*/ 1300123 h 1300123"/>
              <a:gd name="connsiteX6" fmla="*/ 46745 w 667737"/>
              <a:gd name="connsiteY6" fmla="*/ 1127254 h 1300123"/>
              <a:gd name="connsiteX7" fmla="*/ 62536 w 667737"/>
              <a:gd name="connsiteY7" fmla="*/ 1088790 h 1300123"/>
              <a:gd name="connsiteX8" fmla="*/ 126317 w 667737"/>
              <a:gd name="connsiteY8" fmla="*/ 652600 h 1300123"/>
              <a:gd name="connsiteX9" fmla="*/ 20349 w 667737"/>
              <a:gd name="connsiteY9" fmla="*/ 224697 h 1300123"/>
              <a:gd name="connsiteX10" fmla="*/ 0 w 667737"/>
              <a:gd name="connsiteY10" fmla="*/ 186280 h 130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737" h="1300123">
                <a:moveTo>
                  <a:pt x="343439" y="0"/>
                </a:moveTo>
                <a:lnTo>
                  <a:pt x="503720" y="0"/>
                </a:lnTo>
                <a:lnTo>
                  <a:pt x="549523" y="96932"/>
                </a:lnTo>
                <a:cubicBezTo>
                  <a:pt x="686740" y="435893"/>
                  <a:pt x="705078" y="811596"/>
                  <a:pt x="601524" y="1162309"/>
                </a:cubicBezTo>
                <a:lnTo>
                  <a:pt x="552171" y="1300123"/>
                </a:lnTo>
                <a:lnTo>
                  <a:pt x="456253" y="1300123"/>
                </a:lnTo>
                <a:lnTo>
                  <a:pt x="46745" y="1127254"/>
                </a:lnTo>
                <a:lnTo>
                  <a:pt x="62536" y="1088790"/>
                </a:lnTo>
                <a:cubicBezTo>
                  <a:pt x="110705" y="953328"/>
                  <a:pt x="133799" y="805853"/>
                  <a:pt x="126317" y="652600"/>
                </a:cubicBezTo>
                <a:cubicBezTo>
                  <a:pt x="118835" y="499346"/>
                  <a:pt x="81485" y="354823"/>
                  <a:pt x="20349" y="224697"/>
                </a:cubicBezTo>
                <a:lnTo>
                  <a:pt x="0" y="18628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4" name="Picture 23" descr="A group of graphs and charts&#10;&#10;Description automatically generated">
            <a:extLst>
              <a:ext uri="{FF2B5EF4-FFF2-40B4-BE49-F238E27FC236}">
                <a16:creationId xmlns:a16="http://schemas.microsoft.com/office/drawing/2014/main" id="{0EEA14BE-11EF-D1E9-CCB3-BD5EC0B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5" r="1569"/>
          <a:stretch>
            <a:fillRect/>
          </a:stretch>
        </p:blipFill>
        <p:spPr>
          <a:xfrm rot="7476058">
            <a:off x="-1215363" y="2430237"/>
            <a:ext cx="1180579" cy="700087"/>
          </a:xfrm>
          <a:custGeom>
            <a:avLst/>
            <a:gdLst>
              <a:gd name="connsiteX0" fmla="*/ 1180579 w 1180579"/>
              <a:gd name="connsiteY0" fmla="*/ 0 h 700087"/>
              <a:gd name="connsiteX1" fmla="*/ 1120352 w 1180579"/>
              <a:gd name="connsiteY1" fmla="*/ 114808 h 700087"/>
              <a:gd name="connsiteX2" fmla="*/ 623654 w 1180579"/>
              <a:gd name="connsiteY2" fmla="*/ 633874 h 700087"/>
              <a:gd name="connsiteX3" fmla="*/ 510228 w 1180579"/>
              <a:gd name="connsiteY3" fmla="*/ 700087 h 700087"/>
              <a:gd name="connsiteX4" fmla="*/ 86227 w 1180579"/>
              <a:gd name="connsiteY4" fmla="*/ 700087 h 700087"/>
              <a:gd name="connsiteX5" fmla="*/ 0 w 1180579"/>
              <a:gd name="connsiteY5" fmla="*/ 359072 h 700087"/>
              <a:gd name="connsiteX6" fmla="*/ 75022 w 1180579"/>
              <a:gd name="connsiteY6" fmla="*/ 337395 h 700087"/>
              <a:gd name="connsiteX7" fmla="*/ 511642 w 1180579"/>
              <a:gd name="connsiteY7" fmla="*/ 51776 h 700087"/>
              <a:gd name="connsiteX8" fmla="*/ 555355 w 1180579"/>
              <a:gd name="connsiteY8" fmla="*/ 0 h 70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79" h="700087">
                <a:moveTo>
                  <a:pt x="1180579" y="0"/>
                </a:moveTo>
                <a:lnTo>
                  <a:pt x="1120352" y="114808"/>
                </a:lnTo>
                <a:cubicBezTo>
                  <a:pt x="995002" y="323981"/>
                  <a:pt x="824745" y="500919"/>
                  <a:pt x="623654" y="633874"/>
                </a:cubicBezTo>
                <a:lnTo>
                  <a:pt x="510228" y="700087"/>
                </a:lnTo>
                <a:lnTo>
                  <a:pt x="86227" y="700087"/>
                </a:lnTo>
                <a:lnTo>
                  <a:pt x="0" y="359072"/>
                </a:lnTo>
                <a:lnTo>
                  <a:pt x="75022" y="337395"/>
                </a:lnTo>
                <a:cubicBezTo>
                  <a:pt x="243033" y="279409"/>
                  <a:pt x="392257" y="180238"/>
                  <a:pt x="511642" y="51776"/>
                </a:cubicBezTo>
                <a:lnTo>
                  <a:pt x="555355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5" name="Picture 24" descr="A person holding a light up device&#10;&#10;Description automatically generated with medium confidence">
            <a:extLst>
              <a:ext uri="{FF2B5EF4-FFF2-40B4-BE49-F238E27FC236}">
                <a16:creationId xmlns:a16="http://schemas.microsoft.com/office/drawing/2014/main" id="{65DEC28B-1A30-BC17-B3D9-C1A5E74D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0" r="6413"/>
          <a:stretch>
            <a:fillRect/>
          </a:stretch>
        </p:blipFill>
        <p:spPr>
          <a:xfrm rot="10174112">
            <a:off x="-799286" y="1201674"/>
            <a:ext cx="1245369" cy="967960"/>
          </a:xfrm>
          <a:custGeom>
            <a:avLst/>
            <a:gdLst>
              <a:gd name="connsiteX0" fmla="*/ 1245369 w 1245369"/>
              <a:gd name="connsiteY0" fmla="*/ 222459 h 967960"/>
              <a:gd name="connsiteX1" fmla="*/ 250871 w 1245369"/>
              <a:gd name="connsiteY1" fmla="*/ 963434 h 967960"/>
              <a:gd name="connsiteX2" fmla="*/ 227580 w 1245369"/>
              <a:gd name="connsiteY2" fmla="*/ 967960 h 967960"/>
              <a:gd name="connsiteX3" fmla="*/ 66243 w 1245369"/>
              <a:gd name="connsiteY3" fmla="*/ 967960 h 967960"/>
              <a:gd name="connsiteX4" fmla="*/ 0 w 1245369"/>
              <a:gd name="connsiteY4" fmla="*/ 476074 h 967960"/>
              <a:gd name="connsiteX5" fmla="*/ 103835 w 1245369"/>
              <a:gd name="connsiteY5" fmla="*/ 465185 h 967960"/>
              <a:gd name="connsiteX6" fmla="*/ 658834 w 1245369"/>
              <a:gd name="connsiteY6" fmla="*/ 159389 h 967960"/>
              <a:gd name="connsiteX7" fmla="*/ 731095 w 1245369"/>
              <a:gd name="connsiteY7" fmla="*/ 75517 h 967960"/>
              <a:gd name="connsiteX8" fmla="*/ 783588 w 1245369"/>
              <a:gd name="connsiteY8" fmla="*/ 0 h 967960"/>
              <a:gd name="connsiteX9" fmla="*/ 872819 w 1245369"/>
              <a:gd name="connsiteY9" fmla="*/ 0 h 96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5369" h="967960">
                <a:moveTo>
                  <a:pt x="1245369" y="222459"/>
                </a:moveTo>
                <a:cubicBezTo>
                  <a:pt x="1023601" y="593318"/>
                  <a:pt x="664763" y="858366"/>
                  <a:pt x="250871" y="963434"/>
                </a:cubicBezTo>
                <a:lnTo>
                  <a:pt x="227580" y="967960"/>
                </a:lnTo>
                <a:lnTo>
                  <a:pt x="66243" y="967960"/>
                </a:lnTo>
                <a:lnTo>
                  <a:pt x="0" y="476074"/>
                </a:lnTo>
                <a:lnTo>
                  <a:pt x="103835" y="465185"/>
                </a:lnTo>
                <a:cubicBezTo>
                  <a:pt x="309709" y="423262"/>
                  <a:pt x="504061" y="321249"/>
                  <a:pt x="658834" y="159389"/>
                </a:cubicBezTo>
                <a:cubicBezTo>
                  <a:pt x="684629" y="132413"/>
                  <a:pt x="708715" y="104412"/>
                  <a:pt x="731095" y="75517"/>
                </a:cubicBezTo>
                <a:lnTo>
                  <a:pt x="783588" y="0"/>
                </a:lnTo>
                <a:lnTo>
                  <a:pt x="872819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6" name="Picture 25" descr="A blue and yellow text with icons&#10;&#10;Description automatically generated">
            <a:extLst>
              <a:ext uri="{FF2B5EF4-FFF2-40B4-BE49-F238E27FC236}">
                <a16:creationId xmlns:a16="http://schemas.microsoft.com/office/drawing/2014/main" id="{EB9373F5-E45A-7459-9208-0507E208A6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6254" t="3802" r="19017" b="7900"/>
          <a:stretch>
            <a:fillRect/>
          </a:stretch>
        </p:blipFill>
        <p:spPr>
          <a:xfrm rot="12788257">
            <a:off x="315372" y="759670"/>
            <a:ext cx="1248526" cy="1036792"/>
          </a:xfrm>
          <a:custGeom>
            <a:avLst/>
            <a:gdLst>
              <a:gd name="connsiteX0" fmla="*/ 1248526 w 1248526"/>
              <a:gd name="connsiteY0" fmla="*/ 272337 h 1036792"/>
              <a:gd name="connsiteX1" fmla="*/ 67801 w 1248526"/>
              <a:gd name="connsiteY1" fmla="*/ 1036792 h 1036792"/>
              <a:gd name="connsiteX2" fmla="*/ 0 w 1248526"/>
              <a:gd name="connsiteY2" fmla="*/ 498113 h 1036792"/>
              <a:gd name="connsiteX3" fmla="*/ 1065 w 1248526"/>
              <a:gd name="connsiteY3" fmla="*/ 498032 h 1036792"/>
              <a:gd name="connsiteX4" fmla="*/ 802731 w 1248526"/>
              <a:gd name="connsiteY4" fmla="*/ 524 h 1036792"/>
              <a:gd name="connsiteX5" fmla="*/ 803038 w 1248526"/>
              <a:gd name="connsiteY5" fmla="*/ 0 h 103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8526" h="1036792">
                <a:moveTo>
                  <a:pt x="1248526" y="272337"/>
                </a:moveTo>
                <a:cubicBezTo>
                  <a:pt x="991676" y="693839"/>
                  <a:pt x="557095" y="975207"/>
                  <a:pt x="67801" y="1036792"/>
                </a:cubicBezTo>
                <a:lnTo>
                  <a:pt x="0" y="498113"/>
                </a:lnTo>
                <a:lnTo>
                  <a:pt x="1065" y="498032"/>
                </a:lnTo>
                <a:cubicBezTo>
                  <a:pt x="343593" y="454920"/>
                  <a:pt x="630512" y="264418"/>
                  <a:pt x="802731" y="524"/>
                </a:cubicBezTo>
                <a:lnTo>
                  <a:pt x="803038" y="0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pic>
        <p:nvPicPr>
          <p:cNvPr id="27" name="Picture 26" descr="A graph on a piece of paper with pens and a ruler&#10;&#10;Description automatically generated">
            <a:extLst>
              <a:ext uri="{FF2B5EF4-FFF2-40B4-BE49-F238E27FC236}">
                <a16:creationId xmlns:a16="http://schemas.microsoft.com/office/drawing/2014/main" id="{6C7D0DAE-7E6F-D210-2CA3-297FEB21BAF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1018" r="35452" b="1231"/>
          <a:stretch>
            <a:fillRect/>
          </a:stretch>
        </p:blipFill>
        <p:spPr>
          <a:xfrm rot="20388229">
            <a:off x="2239284" y="118088"/>
            <a:ext cx="1249269" cy="2453356"/>
          </a:xfrm>
          <a:custGeom>
            <a:avLst/>
            <a:gdLst>
              <a:gd name="connsiteX0" fmla="*/ 457946 w 711292"/>
              <a:gd name="connsiteY0" fmla="*/ 0 h 1396859"/>
              <a:gd name="connsiteX1" fmla="*/ 623139 w 711292"/>
              <a:gd name="connsiteY1" fmla="*/ 1396859 h 1396859"/>
              <a:gd name="connsiteX2" fmla="*/ 127541 w 711292"/>
              <a:gd name="connsiteY2" fmla="*/ 1227215 h 1396859"/>
              <a:gd name="connsiteX3" fmla="*/ 128203 w 711292"/>
              <a:gd name="connsiteY3" fmla="*/ 1225394 h 1396859"/>
              <a:gd name="connsiteX4" fmla="*/ 55798 w 711292"/>
              <a:gd name="connsiteY4" fmla="*/ 389558 h 1396859"/>
              <a:gd name="connsiteX5" fmla="*/ 0 w 711292"/>
              <a:gd name="connsiteY5" fmla="*/ 291650 h 139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92" h="1396859">
                <a:moveTo>
                  <a:pt x="457946" y="0"/>
                </a:moveTo>
                <a:cubicBezTo>
                  <a:pt x="722856" y="415961"/>
                  <a:pt x="783657" y="930094"/>
                  <a:pt x="623139" y="1396859"/>
                </a:cubicBezTo>
                <a:lnTo>
                  <a:pt x="127541" y="1227215"/>
                </a:lnTo>
                <a:lnTo>
                  <a:pt x="128203" y="1225394"/>
                </a:lnTo>
                <a:cubicBezTo>
                  <a:pt x="211060" y="957825"/>
                  <a:pt x="191430" y="657506"/>
                  <a:pt x="55798" y="389558"/>
                </a:cubicBezTo>
                <a:lnTo>
                  <a:pt x="0" y="291650"/>
                </a:lnTo>
                <a:close/>
              </a:path>
            </a:pathLst>
          </a:custGeom>
        </p:spPr>
      </p:pic>
      <p:pic>
        <p:nvPicPr>
          <p:cNvPr id="28" name="Picture 27" descr="A cell phone on a table&#10;&#10;Description automatically generated">
            <a:extLst>
              <a:ext uri="{FF2B5EF4-FFF2-40B4-BE49-F238E27FC236}">
                <a16:creationId xmlns:a16="http://schemas.microsoft.com/office/drawing/2014/main" id="{0FBCAC13-1076-B293-756B-2A53F069F30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314" r="32173" b="369"/>
          <a:stretch>
            <a:fillRect/>
          </a:stretch>
        </p:blipFill>
        <p:spPr>
          <a:xfrm rot="1997175">
            <a:off x="1705170" y="2412885"/>
            <a:ext cx="766734" cy="1353244"/>
          </a:xfrm>
          <a:custGeom>
            <a:avLst/>
            <a:gdLst>
              <a:gd name="connsiteX0" fmla="*/ 388504 w 766734"/>
              <a:gd name="connsiteY0" fmla="*/ 0 h 1353244"/>
              <a:gd name="connsiteX1" fmla="*/ 427129 w 766734"/>
              <a:gd name="connsiteY1" fmla="*/ 0 h 1353244"/>
              <a:gd name="connsiteX2" fmla="*/ 519407 w 766734"/>
              <a:gd name="connsiteY2" fmla="*/ 130397 h 1353244"/>
              <a:gd name="connsiteX3" fmla="*/ 726091 w 766734"/>
              <a:gd name="connsiteY3" fmla="*/ 1353244 h 1353244"/>
              <a:gd name="connsiteX4" fmla="*/ 226563 w 766734"/>
              <a:gd name="connsiteY4" fmla="*/ 1239064 h 1353244"/>
              <a:gd name="connsiteX5" fmla="*/ 233874 w 766734"/>
              <a:gd name="connsiteY5" fmla="*/ 1211394 h 1353244"/>
              <a:gd name="connsiteX6" fmla="*/ 256452 w 766734"/>
              <a:gd name="connsiteY6" fmla="*/ 993470 h 1353244"/>
              <a:gd name="connsiteX7" fmla="*/ 66662 w 766734"/>
              <a:gd name="connsiteY7" fmla="*/ 388892 h 1353244"/>
              <a:gd name="connsiteX8" fmla="*/ 0 w 766734"/>
              <a:gd name="connsiteY8" fmla="*/ 310275 h 135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734" h="1353244">
                <a:moveTo>
                  <a:pt x="388504" y="0"/>
                </a:moveTo>
                <a:lnTo>
                  <a:pt x="427129" y="0"/>
                </a:lnTo>
                <a:lnTo>
                  <a:pt x="519407" y="130397"/>
                </a:lnTo>
                <a:cubicBezTo>
                  <a:pt x="745936" y="492379"/>
                  <a:pt x="822111" y="931938"/>
                  <a:pt x="726091" y="1353244"/>
                </a:cubicBezTo>
                <a:lnTo>
                  <a:pt x="226563" y="1239064"/>
                </a:lnTo>
                <a:lnTo>
                  <a:pt x="233874" y="1211394"/>
                </a:lnTo>
                <a:cubicBezTo>
                  <a:pt x="248678" y="1141002"/>
                  <a:pt x="256452" y="1068120"/>
                  <a:pt x="256452" y="993470"/>
                </a:cubicBezTo>
                <a:cubicBezTo>
                  <a:pt x="256452" y="769521"/>
                  <a:pt x="186486" y="561472"/>
                  <a:pt x="66662" y="388892"/>
                </a:cubicBezTo>
                <a:lnTo>
                  <a:pt x="0" y="310275"/>
                </a:lnTo>
                <a:close/>
              </a:path>
            </a:pathLst>
          </a:custGeom>
          <a:effectLst>
            <a:outerShdw blurRad="50800" dist="50800" dir="5400000" algn="ctr" rotWithShape="0">
              <a:srgbClr val="000000">
                <a:alpha val="4497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B247B-53A4-C64B-C75A-9222300C55F3}"/>
              </a:ext>
            </a:extLst>
          </p:cNvPr>
          <p:cNvSpPr txBox="1"/>
          <p:nvPr/>
        </p:nvSpPr>
        <p:spPr>
          <a:xfrm>
            <a:off x="4177074" y="2595614"/>
            <a:ext cx="43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Further exploration later with tableau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5E9BAA-65D7-5A09-24F2-A11626F24982}"/>
              </a:ext>
            </a:extLst>
          </p:cNvPr>
          <p:cNvSpPr txBox="1"/>
          <p:nvPr/>
        </p:nvSpPr>
        <p:spPr>
          <a:xfrm>
            <a:off x="3599945" y="1685654"/>
            <a:ext cx="51478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DE" sz="2400" b="1" spc="-40" dirty="0">
                <a:latin typeface="+mj-lt"/>
                <a:ea typeface="+mj-ea"/>
                <a:cs typeface="+mj-cs"/>
              </a:rPr>
              <a:t>EDA – Behavioral Analysis</a:t>
            </a:r>
          </a:p>
        </p:txBody>
      </p:sp>
    </p:spTree>
    <p:extLst>
      <p:ext uri="{BB962C8B-B14F-4D97-AF65-F5344CB8AC3E}">
        <p14:creationId xmlns:p14="http://schemas.microsoft.com/office/powerpoint/2010/main" val="6223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1107</Words>
  <Application>Microsoft Macintosh PowerPoint</Application>
  <PresentationFormat>On-screen Show (16:9)</PresentationFormat>
  <Paragraphs>189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Avenir</vt:lpstr>
      <vt:lpstr>Arial</vt:lpstr>
      <vt:lpstr>Georgia</vt:lpstr>
      <vt:lpstr>Avenir Next LT Pro</vt:lpstr>
      <vt:lpstr>ColorBlockVTI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VANGUARD A/B TEST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Vanguard A/B -Test</dc:title>
  <cp:lastModifiedBy>merryx mm7</cp:lastModifiedBy>
  <cp:revision>15</cp:revision>
  <dcterms:modified xsi:type="dcterms:W3CDTF">2024-05-13T13:44:26Z</dcterms:modified>
</cp:coreProperties>
</file>